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.jpeg" ContentType="image/jpeg"/>
  <Override PartName="/ppt/media/image59.jpeg" ContentType="image/jpeg"/>
  <Override PartName="/ppt/media/image1.png" ContentType="image/png"/>
  <Override PartName="/ppt/media/image2.png" ContentType="image/png"/>
  <Override PartName="/ppt/media/image56.jpeg" ContentType="image/jpeg"/>
  <Override PartName="/ppt/media/image17.jpeg" ContentType="image/jpeg"/>
  <Override PartName="/ppt/media/image21.emf" ContentType="image/x-emf"/>
  <Override PartName="/ppt/media/image3.png" ContentType="image/png"/>
  <Override PartName="/ppt/media/image6.jpeg" ContentType="image/jpeg"/>
  <Override PartName="/ppt/media/image58.jpeg" ContentType="image/jpeg"/>
  <Override PartName="/ppt/media/image40.emf" ContentType="image/x-emf"/>
  <Override PartName="/ppt/media/image45.jpeg" ContentType="image/jpeg"/>
  <Override PartName="/ppt/media/image4.png" ContentType="image/png"/>
  <Override PartName="/ppt/media/image5.jpeg" ContentType="image/jpeg"/>
  <Override PartName="/ppt/media/image57.jpeg" ContentType="image/jpeg"/>
  <Override PartName="/ppt/media/image30.emf" ContentType="image/x-emf"/>
  <Override PartName="/ppt/media/image26.emf" ContentType="image/x-emf"/>
  <Override PartName="/ppt/media/image8.png" ContentType="image/png"/>
  <Override PartName="/ppt/media/image9.gif" ContentType="image/gif"/>
  <Override PartName="/ppt/media/image10.jpeg" ContentType="image/jpeg"/>
  <Override PartName="/ppt/media/image11.jpeg" ContentType="image/jpeg"/>
  <Override PartName="/ppt/media/image44.jpeg" ContentType="image/jpeg"/>
  <Override PartName="/ppt/media/image12.emf" ContentType="image/x-emf"/>
  <Override PartName="/ppt/media/image13.emf" ContentType="image/x-emf"/>
  <Override PartName="/ppt/media/image14.jpeg" ContentType="image/jpeg"/>
  <Override PartName="/ppt/media/image15.jpeg" ContentType="image/jpeg"/>
  <Override PartName="/ppt/media/image63.jpeg" ContentType="image/jpeg"/>
  <Override PartName="/ppt/media/image16.png" ContentType="image/png"/>
  <Override PartName="/ppt/media/image25.emf" ContentType="image/x-emf"/>
  <Override PartName="/ppt/media/image62.jpeg" ContentType="image/jpeg"/>
  <Override PartName="/ppt/media/image18.wmf" ContentType="image/x-wmf"/>
  <Override PartName="/ppt/media/image19.jpeg" ContentType="image/jpeg"/>
  <Override PartName="/ppt/media/image20.jpeg" ContentType="image/jpeg"/>
  <Override PartName="/ppt/media/image22.jpeg" ContentType="image/jpeg"/>
  <Override PartName="/ppt/media/image23.emf" ContentType="image/x-emf"/>
  <Override PartName="/ppt/media/image34.jpeg" ContentType="image/jpeg"/>
  <Override PartName="/ppt/media/image24.emf" ContentType="image/x-emf"/>
  <Override PartName="/ppt/media/image51.jpeg" ContentType="image/jpeg"/>
  <Override PartName="/ppt/media/image27.emf" ContentType="image/x-emf"/>
  <Override PartName="/ppt/media/image28.emf" ContentType="image/x-emf"/>
  <Override PartName="/ppt/media/image29.emf" ContentType="image/x-emf"/>
  <Override PartName="/ppt/media/image31.jpeg" ContentType="image/jpeg"/>
  <Override PartName="/ppt/media/image52.png" ContentType="image/pn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64.jpeg" ContentType="image/jpeg"/>
  <Override PartName="/ppt/media/image38.wmf" ContentType="image/x-wmf"/>
  <Override PartName="/ppt/media/image39.jpeg" ContentType="image/jpeg"/>
  <Override PartName="/ppt/media/image55.png" ContentType="image/png"/>
  <Override PartName="/ppt/media/image41.jpeg" ContentType="image/jpeg"/>
  <Override PartName="/ppt/media/image42.emf" ContentType="image/x-emf"/>
  <Override PartName="/ppt/media/image43.jpeg" ContentType="image/jpeg"/>
  <Override PartName="/ppt/media/image46.jpeg" ContentType="image/jpeg"/>
  <Override PartName="/ppt/media/image47.png" ContentType="image/png"/>
  <Override PartName="/ppt/media/image48.jpeg" ContentType="image/jpeg"/>
  <Override PartName="/ppt/media/image49.jpeg" ContentType="image/jpeg"/>
  <Override PartName="/ppt/media/image50.jpeg" ContentType="image/jpeg"/>
  <Override PartName="/ppt/media/image53.jpeg" ContentType="image/jpeg"/>
  <Override PartName="/ppt/media/image54.jpeg" ContentType="image/jpeg"/>
  <Override PartName="/ppt/media/image60.jpeg" ContentType="image/jpeg"/>
  <Override PartName="/ppt/media/image61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  <Override PartName="/ppt/media/image75.jpeg" ContentType="image/jpeg"/>
  <Override PartName="/ppt/media/image76.jpeg" ContentType="image/jpeg"/>
  <Override PartName="/ppt/media/image77.png" ContentType="image/png"/>
  <Override PartName="/ppt/media/image78.jpeg" ContentType="image/jpeg"/>
  <Override PartName="/ppt/media/image79.jpeg" ContentType="image/jpeg"/>
  <Override PartName="/ppt/media/image80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1706760" y="1882440"/>
            <a:ext cx="5729760" cy="45716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67480"/>
            <a:ext cx="8229240" cy="6484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457164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427104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882800"/>
            <a:ext cx="401580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4271040"/>
            <a:ext cx="8229240" cy="2180520"/>
          </a:xfrm>
          <a:prstGeom prst="rect">
            <a:avLst/>
          </a:prstGeom>
        </p:spPr>
        <p:txBody>
          <a:bodyPr lIns="0" rIns="0" tIns="0" bIns="0"/>
          <a:p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16200000">
            <a:off x="7554240" y="5254560"/>
            <a:ext cx="1892520" cy="1293840"/>
          </a:xfrm>
          <a:prstGeom prst="triangle">
            <a:avLst>
              <a:gd name="adj" fmla="val 51323"/>
            </a:avLst>
          </a:prstGeom>
          <a:gradFill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20904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40720" y="776160"/>
            <a:ext cx="8062560" cy="1469520"/>
          </a:xfrm>
          <a:prstGeom prst="rect">
            <a:avLst/>
          </a:prstGeom>
        </p:spPr>
        <p:txBody>
          <a:bodyPr lIns="90000" rIns="90000" tIns="45000" bIns="45000" anchor="b"/>
          <a:p>
            <a:pPr marL="484560" algn="r">
              <a:lnSpc>
                <a:spcPct val="100000"/>
              </a:lnSpc>
            </a:pPr>
            <a:r>
              <a:rPr b="0" lang="ru-RU" sz="44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371600" y="6012720"/>
            <a:ext cx="5790960" cy="364680"/>
          </a:xfrm>
          <a:prstGeom prst="rect">
            <a:avLst/>
          </a:prstGeom>
        </p:spPr>
        <p:txBody>
          <a:bodyPr lIns="90000" rIns="90000" tIns="0" bIns="0"/>
          <a:p>
            <a:pPr algn="r">
              <a:lnSpc>
                <a:spcPct val="100000"/>
              </a:lnSpc>
            </a:pPr>
            <a:r>
              <a:rPr b="0" lang="ru-RU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3.3.17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1371600" y="5650560"/>
            <a:ext cx="5790960" cy="364680"/>
          </a:xfrm>
          <a:prstGeom prst="rect">
            <a:avLst/>
          </a:prstGeom>
        </p:spPr>
        <p:txBody>
          <a:bodyPr lIns="90000" rIns="90000" tIns="0" bIns="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392320" y="5752440"/>
            <a:ext cx="502560" cy="364680"/>
          </a:xfrm>
          <a:prstGeom prst="rect">
            <a:avLst/>
          </a:prstGeom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fld id="{B6FE1314-E539-484F-9E2A-825DBF8558DE}" type="slidenum">
              <a:rPr b="0" lang="ru-RU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b="0" lang="ru-RU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b="0" lang="ru-RU" sz="19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200" y="14040"/>
            <a:ext cx="9129600" cy="6836400"/>
          </a:xfrm>
          <a:prstGeom prst="rtTriangle">
            <a:avLst/>
          </a:prstGeom>
          <a:gradFill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7998000"/>
          </a:gradFill>
          <a:ln>
            <a:noFill/>
          </a:ln>
          <a:effectLst>
            <a:outerShdw algn="t" blurRad="63500" dir="147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Line 2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ln w="5040">
            <a:solidFill>
              <a:schemeClr val="bg2">
                <a:tint val="55000"/>
                <a:satMod val="200000"/>
                <a:alpha val="3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Line 3"/>
          <p:cNvSpPr/>
          <p:nvPr/>
        </p:nvSpPr>
        <p:spPr>
          <a:xfrm flipH="1">
            <a:off x="6468480" y="4948200"/>
            <a:ext cx="2673000" cy="1900080"/>
          </a:xfrm>
          <a:prstGeom prst="line">
            <a:avLst/>
          </a:prstGeom>
          <a:ln w="6120">
            <a:solidFill>
              <a:schemeClr val="bg2">
                <a:tint val="50000"/>
                <a:satMod val="200000"/>
                <a:alpha val="4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ru-RU" sz="42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48200" indent="-383760">
              <a:lnSpc>
                <a:spcPct val="100000"/>
              </a:lnSpc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b="0" lang="ru-RU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22960" indent="-285480">
              <a:lnSpc>
                <a:spcPct val="100000"/>
              </a:lnSpc>
              <a:buClr>
                <a:srgbClr val="ff388c"/>
              </a:buClr>
              <a:buSzPct val="95000"/>
              <a:buFont typeface="Verdana"/>
              <a:buChar char="›"/>
            </a:pPr>
            <a:r>
              <a:rPr b="0" lang="ru-RU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06280" indent="-228240">
              <a:lnSpc>
                <a:spcPct val="100000"/>
              </a:lnSpc>
              <a:buClr>
                <a:srgbClr val="ff388c"/>
              </a:buClr>
              <a:buFont typeface="Wingdings 2" charset="2"/>
              <a:buChar char=""/>
            </a:pPr>
            <a:r>
              <a:rPr b="0"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371600" indent="-209880">
              <a:lnSpc>
                <a:spcPct val="100000"/>
              </a:lnSpc>
              <a:buClr>
                <a:srgbClr val="ff388c"/>
              </a:buClr>
              <a:buFont typeface="Wingdings 2" charset="2"/>
              <a:buChar char=""/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Четвертый уровень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1600200" indent="-209880">
              <a:lnSpc>
                <a:spcPct val="100000"/>
              </a:lnSpc>
              <a:buClr>
                <a:srgbClr val="ff90b2"/>
              </a:buClr>
              <a:buFont typeface="Wingdings 2" charset="2"/>
              <a:buChar char=""/>
            </a:pPr>
            <a:r>
              <a:rPr b="0" lang="ru-RU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3.3.17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7589520" y="6481080"/>
            <a:ext cx="502560" cy="3013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DE00A9B7-31BE-407E-8814-1910DD13FF7F}" type="slidenum"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emf"/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wmf"/><Relationship Id="rId9" Type="http://schemas.openxmlformats.org/officeDocument/2006/relationships/image" Target="../media/image39.jpeg"/><Relationship Id="rId10" Type="http://schemas.openxmlformats.org/officeDocument/2006/relationships/image" Target="../media/image40.emf"/><Relationship Id="rId1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emf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pn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png"/><Relationship Id="rId6" Type="http://schemas.openxmlformats.org/officeDocument/2006/relationships/image" Target="../media/image56.jpeg"/><Relationship Id="rId7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Relationship Id="rId6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jpeg"/><Relationship Id="rId3" Type="http://schemas.openxmlformats.org/officeDocument/2006/relationships/image" Target="../media/image68.jpeg"/><Relationship Id="rId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jpeg"/><Relationship Id="rId3" Type="http://schemas.openxmlformats.org/officeDocument/2006/relationships/image" Target="../media/image71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image" Target="../media/image73.jpeg"/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5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9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g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0" y="-6120"/>
            <a:ext cx="9143640" cy="6863760"/>
          </a:xfrm>
          <a:prstGeom prst="rect">
            <a:avLst/>
          </a:prstGeom>
          <a:ln>
            <a:noFill/>
          </a:ln>
        </p:spPr>
      </p:pic>
      <p:sp>
        <p:nvSpPr>
          <p:cNvPr id="86" name="TextShape 1"/>
          <p:cNvSpPr txBox="1"/>
          <p:nvPr/>
        </p:nvSpPr>
        <p:spPr>
          <a:xfrm>
            <a:off x="0" y="4479480"/>
            <a:ext cx="9143640" cy="2378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marL="484560" algn="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Муниципальное образование «Железногорск-Илимское городское поселение»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0" y="19440"/>
            <a:ext cx="9143640" cy="1321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По сравнению с 2013 годом собственные доходы бюджета в 2014 году увеличились на 18%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2880" y="1412640"/>
            <a:ext cx="9140760" cy="544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4" dur="indefinite" restart="never" nodeType="tmRoot">
          <p:childTnLst>
            <p:seq>
              <p:cTn id="145" nodeType="mainSeq">
                <p:childTnLst>
                  <p:par>
                    <p:cTn id="146" fill="freeze">
                      <p:stCondLst>
                        <p:cond delay="indefinite"/>
                      </p:stCondLst>
                      <p:childTnLst>
                        <p:par>
                          <p:cTn id="147" fill="freeze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5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50760" y="3573000"/>
            <a:ext cx="3485520" cy="3246480"/>
          </a:xfrm>
          <a:prstGeom prst="rect">
            <a:avLst/>
          </a:prstGeom>
          <a:ln>
            <a:noFill/>
          </a:ln>
        </p:spPr>
      </p:pic>
      <p:sp>
        <p:nvSpPr>
          <p:cNvPr id="120" name="CustomShape 1"/>
          <p:cNvSpPr/>
          <p:nvPr/>
        </p:nvSpPr>
        <p:spPr>
          <a:xfrm>
            <a:off x="5466600" y="2709000"/>
            <a:ext cx="2915280" cy="7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ru-RU" sz="42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2014 год</a:t>
            </a:r>
            <a:endParaRPr b="0" lang="ru-RU" sz="4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3" descr=""/>
          <p:cNvPicPr/>
          <p:nvPr/>
        </p:nvPicPr>
        <p:blipFill>
          <a:blip r:embed="rId2"/>
          <a:stretch/>
        </p:blipFill>
        <p:spPr>
          <a:xfrm>
            <a:off x="5292000" y="3573000"/>
            <a:ext cx="3798360" cy="324648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5466600" y="4637880"/>
            <a:ext cx="3537000" cy="111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ru-RU" sz="3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1 652 тыс.руб</a:t>
            </a:r>
            <a:r>
              <a:rPr b="0" lang="ru-RU" sz="3600" spc="-1" strike="noStrike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.</a:t>
            </a:r>
            <a:endParaRPr b="0" lang="ru-RU" sz="4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0" y="0"/>
            <a:ext cx="9143640" cy="198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2014 года в местные бюджеты зачисляются доходы от акцизов по подакцизным товарам, производимым на территории Российской Федерации </a:t>
            </a:r>
            <a:r>
              <a:rPr b="1" lang="ru-RU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1" lang="ru-RU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(бензин, дизельное топливо, моторное масло)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335880" y="2709000"/>
            <a:ext cx="2915280" cy="71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ru-RU" sz="42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2013 год</a:t>
            </a:r>
            <a:endParaRPr b="0" lang="ru-RU" sz="4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50760" y="1845000"/>
            <a:ext cx="9039600" cy="10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i="1" lang="ru-RU" sz="4200" spc="-1" strike="noStrike">
                <a:solidFill>
                  <a:srgbClr val="d519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Данные доходы являются доходным источником муниципального дорожного фонда</a:t>
            </a:r>
            <a:endParaRPr b="0" lang="ru-RU" sz="4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3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1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 additive="repl">
                                        <p:cTn id="169" dur="1000"/>
                                        <p:tgtEl>
                                          <p:spTgt spid="124">
                                            <p:txEl>
                                              <p:p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74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1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8)" transition="in">
                                      <p:cBhvr additive="repl">
                                        <p:cTn id="17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 additive="repl">
                                        <p:cTn id="18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2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0" y="-5040"/>
            <a:ext cx="8820000" cy="2209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b8f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Обеспеченность одного жителя города собственными доходами бюджета за 2014 год</a:t>
            </a:r>
            <a:r>
              <a:rPr b="0" i="1" lang="ru-RU" sz="2400" spc="-1" strike="noStrike">
                <a:solidFill>
                  <a:srgbClr val="ffb8f2"/>
                </a:solidFill>
                <a:uFill>
                  <a:solidFill>
                    <a:srgbClr val="ffffff"/>
                  </a:solidFill>
                </a:uFill>
                <a:latin typeface="Cambria Math"/>
              </a:rPr>
              <a:t>
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0" y="-5040"/>
            <a:ext cx="8820000" cy="22096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 anchor="ctr"/>
          <a:p>
            <a:pPr marL="484560">
              <a:lnSpc>
                <a:spcPct val="100000"/>
              </a:lnSpc>
            </a:pPr>
            <a:r>
              <a:rPr b="0" lang="ru-RU" sz="4200" spc="-1" strike="noStrike">
                <a:solidFill>
                  <a:srgbClr val="d2678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 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5515560" y="2277000"/>
            <a:ext cx="360000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 algn="ctr">
              <a:lnSpc>
                <a:spcPct val="100000"/>
              </a:lnSpc>
            </a:pP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2013 год 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84 646 / 24 955  = 3 392 рубля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 algn="ctr">
              <a:lnSpc>
                <a:spcPct val="100000"/>
              </a:lnSpc>
            </a:pP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2014 год 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64080"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100 232 / 24 505 = 4 090 рублей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24480" y="2421000"/>
            <a:ext cx="5430240" cy="4416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3" dur="indefinite" restart="never" nodeType="tmRoot">
          <p:childTnLst>
            <p:seq>
              <p:cTn id="194" dur="indefinite" nodeType="mainSeq">
                <p:childTnLst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1" dur="2000"/>
                                        <p:tgtEl>
                                          <p:spTgt spid="128">
                                            <p:txEl>
                                              <p:pRg st="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2" dur="2000" fill="hold"/>
                                        <p:tgtEl>
                                          <p:spTgt spid="128">
                                            <p:txEl>
                                              <p:pRg st="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2000" fill="hold"/>
                                        <p:tgtEl>
                                          <p:spTgt spid="128">
                                            <p:txEl>
                                              <p:pRg st="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8" dur="2000"/>
                                        <p:tgtEl>
                                          <p:spTgt spid="128">
                                            <p:txEl>
                                              <p:pRg st="11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9" dur="2000" fill="hold"/>
                                        <p:tgtEl>
                                          <p:spTgt spid="128">
                                            <p:txEl>
                                              <p:pRg st="1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2000" fill="hold"/>
                                        <p:tgtEl>
                                          <p:spTgt spid="128">
                                            <p:txEl>
                                              <p:pRg st="1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5" dur="2000"/>
                                        <p:tgtEl>
                                          <p:spTgt spid="128">
                                            <p:txEl>
                                              <p:pRg st="43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6" dur="2000" fill="hold"/>
                                        <p:tgtEl>
                                          <p:spTgt spid="128">
                                            <p:txEl>
                                              <p:pRg st="4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2000" fill="hold"/>
                                        <p:tgtEl>
                                          <p:spTgt spid="128">
                                            <p:txEl>
                                              <p:pRg st="4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2" dur="2000"/>
                                        <p:tgtEl>
                                          <p:spTgt spid="128">
                                            <p:txEl>
                                              <p:pRg st="53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3" dur="2000" fill="hold"/>
                                        <p:tgtEl>
                                          <p:spTgt spid="128">
                                            <p:txEl>
                                              <p:p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2000" fill="hold"/>
                                        <p:tgtEl>
                                          <p:spTgt spid="128">
                                            <p:txEl>
                                              <p:pRg st="53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179640" y="1917000"/>
            <a:ext cx="3729960" cy="4795560"/>
          </a:xfrm>
          <a:prstGeom prst="rect">
            <a:avLst/>
          </a:prstGeom>
          <a:ln>
            <a:noFill/>
          </a:ln>
          <a:effectLst>
            <a:glow rad="317500">
              <a:srgbClr val="31b6fd">
                <a:alpha val="40000"/>
              </a:srgbClr>
            </a:glow>
            <a:outerShdw algn="ctr" dir="2700000" dist="35921" rotWithShape="0">
              <a:srgbClr val="c6e7fc"/>
            </a:outerShdw>
          </a:effectLst>
        </p:spPr>
      </p:pic>
      <p:sp>
        <p:nvSpPr>
          <p:cNvPr id="131" name="TextShape 1"/>
          <p:cNvSpPr txBox="1"/>
          <p:nvPr/>
        </p:nvSpPr>
        <p:spPr>
          <a:xfrm>
            <a:off x="-108360" y="-192600"/>
            <a:ext cx="8984520" cy="20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e9006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Безвозмездные поступления </a:t>
            </a:r>
            <a:r>
              <a:rPr b="0" lang="ru-RU" sz="3200" spc="-1" strike="noStrike">
                <a:solidFill>
                  <a:srgbClr val="e9006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0" lang="ru-RU" sz="2700" spc="-1" strike="noStrike">
                <a:solidFill>
                  <a:srgbClr val="e9006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план – 116 849 тыс.руб., факт – 116 534 тыс.руб.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235" dur="indefinite" restart="never" nodeType="tmRoot">
          <p:childTnLst>
            <p:seq>
              <p:cTn id="236" dur="indefinite" nodeType="mainSeq">
                <p:childTnLst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9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1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5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7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7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3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9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1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7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9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3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1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3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7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9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21" dur="indefinite" restart="never" nodeType="tmRoot">
          <p:childTnLst>
            <p:seq>
              <p:cTn id="322" dur="indefinite" nodeType="mainSeq">
                <p:childTnLst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7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8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9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0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nodeType="with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3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4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nodeType="with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3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4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9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nodeType="with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nodeType="with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9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0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nodeType="with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9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5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0" y="0"/>
            <a:ext cx="9143640" cy="155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64080" algn="ctr">
              <a:lnSpc>
                <a:spcPct val="100000"/>
              </a:lnSpc>
            </a:pPr>
            <a:r>
              <a:rPr b="1" i="1" lang="ru-RU" sz="3000" spc="-1" strike="noStrike">
                <a:solidFill>
                  <a:srgbClr val="e90062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Недоимка по налогам, поступающим в бюджет города по состоянию на     01.01.2015 г. составила 14 096 тыс. рублей</a:t>
            </a:r>
            <a:endParaRPr b="0" lang="ru-RU" sz="3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3158640" y="1628640"/>
            <a:ext cx="2792880" cy="256392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 rot="16200000">
            <a:off x="-2003400" y="3740040"/>
            <a:ext cx="5112360" cy="889920"/>
          </a:xfrm>
          <a:prstGeom prst="homePlate">
            <a:avLst>
              <a:gd name="adj" fmla="val 50000"/>
            </a:avLst>
          </a:prstGeom>
          <a:solidFill>
            <a:srgbClr val="31b6fd"/>
          </a:solidFill>
          <a:ln w="15840">
            <a:solidFill>
              <a:srgbClr val="195e8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налог на доходы физических лиц – 899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 rot="16200000">
            <a:off x="-779400" y="3740040"/>
            <a:ext cx="5112360" cy="889920"/>
          </a:xfrm>
          <a:prstGeom prst="homePlate">
            <a:avLst>
              <a:gd name="adj" fmla="val 50000"/>
            </a:avLst>
          </a:prstGeom>
          <a:solidFill>
            <a:srgbClr val="31b6fd"/>
          </a:solidFill>
          <a:ln w="15840">
            <a:solidFill>
              <a:srgbClr val="195e8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налог на имущество физических лиц – 8 862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 rot="16200000">
            <a:off x="5988960" y="3740040"/>
            <a:ext cx="5112360" cy="889920"/>
          </a:xfrm>
          <a:prstGeom prst="homePlate">
            <a:avLst>
              <a:gd name="adj" fmla="val 50000"/>
            </a:avLst>
          </a:prstGeom>
          <a:solidFill>
            <a:srgbClr val="31b6fd"/>
          </a:solidFill>
          <a:ln w="15840">
            <a:solidFill>
              <a:srgbClr val="195e8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земельный налог (по обязательствам возникшим до 01.01.2006 г.) – 11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 rot="16200000">
            <a:off x="4764960" y="3740040"/>
            <a:ext cx="5112360" cy="889920"/>
          </a:xfrm>
          <a:prstGeom prst="homePlate">
            <a:avLst>
              <a:gd name="adj" fmla="val 50000"/>
            </a:avLst>
          </a:prstGeom>
          <a:solidFill>
            <a:srgbClr val="31b6fd"/>
          </a:solidFill>
          <a:ln w="15840">
            <a:solidFill>
              <a:srgbClr val="195e8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земельный налог –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4 324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3" descr=""/>
          <p:cNvPicPr/>
          <p:nvPr/>
        </p:nvPicPr>
        <p:blipFill>
          <a:blip r:embed="rId2"/>
          <a:stretch/>
        </p:blipFill>
        <p:spPr>
          <a:xfrm>
            <a:off x="2437920" y="4365000"/>
            <a:ext cx="4234320" cy="234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7" dur="indefinite" restart="never" nodeType="tmRoot">
          <p:childTnLst>
            <p:seq>
              <p:cTn id="398" dur="indefinite" nodeType="mainSeq">
                <p:childTnLst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3" dur="1000"/>
                                        <p:tgtEl>
                                          <p:spTgt spid="132">
                                            <p:txEl>
                                              <p:pRg st="0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4" dur="1000" fill="hold"/>
                                        <p:tgtEl>
                                          <p:spTgt spid="132">
                                            <p:txEl>
                                              <p:p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5" dur="1000" fill="hold"/>
                                        <p:tgtEl>
                                          <p:spTgt spid="132">
                                            <p:txEl>
                                              <p:pRg st="0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6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7" dur="1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click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5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6" dur="1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1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7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8" dur="1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3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4" dur="1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116640"/>
            <a:ext cx="8964000" cy="719640"/>
          </a:xfrm>
          <a:prstGeom prst="ribbon">
            <a:avLst>
              <a:gd name="adj1" fmla="val 18740"/>
              <a:gd name="adj2" fmla="val 74150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Мероприятия по увеличению доходной базы бюджета Железногорск-Илимского городского поселения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45" dur="indefinite" restart="never" nodeType="tmRoot">
          <p:childTnLst>
            <p:seq>
              <p:cTn id="446" dur="indefinite" nodeType="mainSeq">
                <p:childTnLst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1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2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3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8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9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0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1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6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7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8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9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6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7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2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4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5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1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2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3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8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9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0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1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7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8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9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4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5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6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7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3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4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5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0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1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2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3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9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0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1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6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7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8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9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6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7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2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4" dur="1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5" dur="1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clickEffect" fill="hold" presetClass="entr" presetID="1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1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2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3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6480" y="-99360"/>
            <a:ext cx="9147600" cy="17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За 2014 год исполнение расходной части бюджета составило 221 127 тыс. руб. при плане 247 618 тыс. руб., </a:t>
            </a: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
</a:t>
            </a:r>
            <a:r>
              <a:rPr b="0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что составило 89% от плана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0" y="1484640"/>
            <a:ext cx="9172440" cy="522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4" dur="indefinite" restart="never" nodeType="tmRoot">
          <p:childTnLst>
            <p:seq>
              <p:cTn id="575" nodeType="mainSeq">
                <p:childTnLst>
                  <p:par>
                    <p:cTn id="576" fill="freeze">
                      <p:stCondLst>
                        <p:cond delay="indefinite"/>
                      </p:stCondLst>
                      <p:childTnLst>
                        <p:par>
                          <p:cTn id="577" fill="freeze">
                            <p:stCondLst>
                              <p:cond delay="0"/>
                            </p:stCondLst>
                            <p:childTnLst>
                              <p:par>
                                <p:cTn id="57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 rot="19800000">
            <a:off x="3645360" y="2283840"/>
            <a:ext cx="1947600" cy="2864160"/>
          </a:xfrm>
          <a:prstGeom prst="rect">
            <a:avLst/>
          </a:prstGeom>
          <a:ln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6480" y="0"/>
            <a:ext cx="9147600" cy="98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i="1" lang="ru-RU" sz="23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Расходы за 2014 год в сравнении с 2013 годом по классификации операций сектора государственного управления, тыс.руб.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0" y="836640"/>
            <a:ext cx="3052440" cy="1728000"/>
          </a:xfrm>
          <a:prstGeom prst="rect">
            <a:avLst/>
          </a:prstGeom>
          <a:ln>
            <a:noFill/>
          </a:ln>
        </p:spPr>
      </p:pic>
      <p:pic>
        <p:nvPicPr>
          <p:cNvPr id="145" name="" descr=""/>
          <p:cNvPicPr/>
          <p:nvPr/>
        </p:nvPicPr>
        <p:blipFill>
          <a:blip r:embed="rId3"/>
          <a:stretch/>
        </p:blipFill>
        <p:spPr>
          <a:xfrm>
            <a:off x="3132000" y="980640"/>
            <a:ext cx="3052440" cy="172800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4"/>
          <a:stretch/>
        </p:blipFill>
        <p:spPr>
          <a:xfrm>
            <a:off x="0" y="5122080"/>
            <a:ext cx="2771280" cy="172800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5"/>
          <a:stretch/>
        </p:blipFill>
        <p:spPr>
          <a:xfrm>
            <a:off x="28440" y="2781000"/>
            <a:ext cx="3052440" cy="172800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6"/>
          <a:stretch/>
        </p:blipFill>
        <p:spPr>
          <a:xfrm>
            <a:off x="6084000" y="980640"/>
            <a:ext cx="2943000" cy="136764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7"/>
          <a:stretch/>
        </p:blipFill>
        <p:spPr>
          <a:xfrm>
            <a:off x="6067440" y="5129640"/>
            <a:ext cx="3052440" cy="172800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8"/>
          <a:stretch/>
        </p:blipFill>
        <p:spPr>
          <a:xfrm>
            <a:off x="6091200" y="2853000"/>
            <a:ext cx="3052440" cy="172800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9"/>
          <a:stretch/>
        </p:blipFill>
        <p:spPr>
          <a:xfrm>
            <a:off x="2843640" y="5118120"/>
            <a:ext cx="3052440" cy="17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84" dur="indefinite" restart="never" nodeType="tmRoot">
          <p:childTnLst>
            <p:seq>
              <p:cTn id="585" nodeType="mainSeq">
                <p:childTnLst>
                  <p:par>
                    <p:cTn id="586" fill="freeze">
                      <p:stCondLst>
                        <p:cond delay="indefinite"/>
                      </p:stCondLst>
                      <p:childTnLst>
                        <p:par>
                          <p:cTn id="587" fill="freeze">
                            <p:stCondLst>
                              <p:cond delay="0"/>
                            </p:stCondLst>
                            <p:childTnLst>
                              <p:par>
                                <p:cTn id="58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freeze">
                      <p:stCondLst>
                        <p:cond delay="indefinite"/>
                      </p:stCondLst>
                      <p:childTnLst>
                        <p:par>
                          <p:cTn id="594" fill="freeze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98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00" dur="indefinite" restart="never" nodeType="tmRoot">
          <p:childTnLst>
            <p:seq>
              <p:cTn id="601" dur="indefinite" nodeType="mainSeq">
                <p:childTnLst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6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7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8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4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15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0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1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2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7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8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9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4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5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6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1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2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3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8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9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0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5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6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7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2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4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9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0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1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6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7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8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4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5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0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1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2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7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8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9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4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5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6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1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2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3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8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9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0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5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6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7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2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34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9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0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1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6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7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8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4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55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6" fill="hold">
                      <p:stCondLst>
                        <p:cond delay="indefinite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0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1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2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3" fill="hold">
                      <p:stCondLst>
                        <p:cond delay="indefinite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7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8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69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4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5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76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1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2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83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4" fill="hold">
                      <p:stCondLst>
                        <p:cond delay="indefinite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8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9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0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457200" y="332640"/>
            <a:ext cx="8229240" cy="547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ОТЧЕТ </a:t>
            </a:r>
            <a:r>
              <a:rPr b="1" i="1" lang="ru-RU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
</a:t>
            </a:r>
            <a:r>
              <a:rPr b="1" i="1" lang="ru-RU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об исполнении бюджета Железногорск-Илимского городского поселения </a:t>
            </a:r>
            <a:r>
              <a:rPr b="1" i="1" lang="ru-RU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
</a:t>
            </a:r>
            <a:r>
              <a:rPr b="1" i="1" lang="ru-RU" sz="4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за 2014 год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3" descr=""/>
          <p:cNvPicPr/>
          <p:nvPr/>
        </p:nvPicPr>
        <p:blipFill>
          <a:blip r:embed="rId1"/>
          <a:stretch/>
        </p:blipFill>
        <p:spPr>
          <a:xfrm>
            <a:off x="40680" y="30600"/>
            <a:ext cx="9102960" cy="6827040"/>
          </a:xfrm>
          <a:prstGeom prst="rect">
            <a:avLst/>
          </a:prstGeom>
          <a:ln>
            <a:noFill/>
          </a:ln>
        </p:spPr>
      </p:pic>
      <p:pic>
        <p:nvPicPr>
          <p:cNvPr id="153" name="Picture 2" descr=""/>
          <p:cNvPicPr/>
          <p:nvPr/>
        </p:nvPicPr>
        <p:blipFill>
          <a:blip r:embed="rId2"/>
          <a:stretch/>
        </p:blipFill>
        <p:spPr>
          <a:xfrm rot="20400000">
            <a:off x="327240" y="469440"/>
            <a:ext cx="2954880" cy="2197800"/>
          </a:xfrm>
          <a:prstGeom prst="rect">
            <a:avLst/>
          </a:prstGeom>
          <a:ln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3"/>
          <a:stretch/>
        </p:blipFill>
        <p:spPr>
          <a:xfrm rot="20400000">
            <a:off x="272880" y="2219040"/>
            <a:ext cx="3333240" cy="2219040"/>
          </a:xfrm>
          <a:prstGeom prst="rect">
            <a:avLst/>
          </a:prstGeom>
          <a:ln>
            <a:noFill/>
          </a:ln>
        </p:spPr>
      </p:pic>
      <p:pic>
        <p:nvPicPr>
          <p:cNvPr id="155" name="Picture 5" descr=""/>
          <p:cNvPicPr/>
          <p:nvPr/>
        </p:nvPicPr>
        <p:blipFill>
          <a:blip r:embed="rId4"/>
          <a:stretch/>
        </p:blipFill>
        <p:spPr>
          <a:xfrm rot="1200000">
            <a:off x="5916600" y="462240"/>
            <a:ext cx="2925720" cy="2275560"/>
          </a:xfrm>
          <a:prstGeom prst="rect">
            <a:avLst/>
          </a:prstGeom>
          <a:ln>
            <a:noFill/>
          </a:ln>
        </p:spPr>
      </p:pic>
      <p:pic>
        <p:nvPicPr>
          <p:cNvPr id="156" name="Picture 6" descr=""/>
          <p:cNvPicPr/>
          <p:nvPr/>
        </p:nvPicPr>
        <p:blipFill>
          <a:blip r:embed="rId5"/>
          <a:stretch/>
        </p:blipFill>
        <p:spPr>
          <a:xfrm rot="20400000">
            <a:off x="316800" y="4142520"/>
            <a:ext cx="3359880" cy="2207160"/>
          </a:xfrm>
          <a:prstGeom prst="rect">
            <a:avLst/>
          </a:prstGeom>
          <a:ln>
            <a:noFill/>
          </a:ln>
        </p:spPr>
      </p:pic>
      <p:pic>
        <p:nvPicPr>
          <p:cNvPr id="157" name="Picture 8" descr=""/>
          <p:cNvPicPr/>
          <p:nvPr/>
        </p:nvPicPr>
        <p:blipFill>
          <a:blip r:embed="rId6"/>
          <a:stretch/>
        </p:blipFill>
        <p:spPr>
          <a:xfrm rot="1200000">
            <a:off x="5852520" y="2320200"/>
            <a:ext cx="2997000" cy="2247480"/>
          </a:xfrm>
          <a:prstGeom prst="rect">
            <a:avLst/>
          </a:prstGeom>
          <a:ln>
            <a:noFill/>
          </a:ln>
        </p:spPr>
      </p:pic>
      <p:pic>
        <p:nvPicPr>
          <p:cNvPr id="158" name="Picture 7" descr=""/>
          <p:cNvPicPr/>
          <p:nvPr/>
        </p:nvPicPr>
        <p:blipFill>
          <a:blip r:embed="rId7"/>
          <a:stretch/>
        </p:blipFill>
        <p:spPr>
          <a:xfrm>
            <a:off x="2863800" y="33480"/>
            <a:ext cx="3456720" cy="2592360"/>
          </a:xfrm>
          <a:prstGeom prst="rect">
            <a:avLst/>
          </a:prstGeom>
          <a:ln>
            <a:noFill/>
          </a:ln>
        </p:spPr>
      </p:pic>
      <p:pic>
        <p:nvPicPr>
          <p:cNvPr id="159" name="Picture 9" descr=""/>
          <p:cNvPicPr/>
          <p:nvPr/>
        </p:nvPicPr>
        <p:blipFill>
          <a:blip r:embed="rId8"/>
          <a:stretch/>
        </p:blipFill>
        <p:spPr>
          <a:xfrm rot="1200000">
            <a:off x="5860800" y="4300560"/>
            <a:ext cx="3038040" cy="2084760"/>
          </a:xfrm>
          <a:prstGeom prst="rect">
            <a:avLst/>
          </a:prstGeom>
          <a:ln>
            <a:noFill/>
          </a:ln>
        </p:spPr>
      </p:pic>
      <p:pic>
        <p:nvPicPr>
          <p:cNvPr id="160" name="Picture 10" descr=""/>
          <p:cNvPicPr/>
          <p:nvPr/>
        </p:nvPicPr>
        <p:blipFill>
          <a:blip r:embed="rId9"/>
          <a:stretch/>
        </p:blipFill>
        <p:spPr>
          <a:xfrm>
            <a:off x="2863800" y="4302360"/>
            <a:ext cx="3456720" cy="259236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10"/>
          <a:stretch/>
        </p:blipFill>
        <p:spPr>
          <a:xfrm>
            <a:off x="2731320" y="1875600"/>
            <a:ext cx="3721320" cy="264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1" dur="indefinite" restart="never" nodeType="tmRoot">
          <p:childTnLst>
            <p:seq>
              <p:cTn id="792" nodeType="mainSeq">
                <p:childTnLst>
                  <p:par>
                    <p:cTn id="793" fill="freeze">
                      <p:stCondLst>
                        <p:cond delay="indefinite"/>
                      </p:stCondLst>
                      <p:childTnLst>
                        <p:par>
                          <p:cTn id="794" fill="freeze">
                            <p:stCondLst>
                              <p:cond delay="0"/>
                            </p:stCondLst>
                            <p:childTnLst>
                              <p:par>
                                <p:cTn id="7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9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8" fill="freeze">
                      <p:stCondLst>
                        <p:cond delay="indefinite"/>
                      </p:stCondLst>
                      <p:childTnLst>
                        <p:par>
                          <p:cTn id="799" fill="freeze">
                            <p:stCondLst>
                              <p:cond delay="0"/>
                            </p:stCondLst>
                            <p:childTnLst>
                              <p:par>
                                <p:cTn id="80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0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freeze">
                      <p:stCondLst>
                        <p:cond delay="indefinite"/>
                      </p:stCondLst>
                      <p:childTnLst>
                        <p:par>
                          <p:cTn id="806" fill="freeze">
                            <p:stCondLst>
                              <p:cond delay="0"/>
                            </p:stCondLst>
                            <p:childTnLst>
                              <p:par>
                                <p:cTn id="80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freeze">
                      <p:stCondLst>
                        <p:cond delay="indefinite"/>
                      </p:stCondLst>
                      <p:childTnLst>
                        <p:par>
                          <p:cTn id="813" fill="freeze">
                            <p:stCondLst>
                              <p:cond delay="0"/>
                            </p:stCondLst>
                            <p:childTnLst>
                              <p:par>
                                <p:cTn id="81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fill="freeze">
                      <p:stCondLst>
                        <p:cond delay="indefinite"/>
                      </p:stCondLst>
                      <p:childTnLst>
                        <p:par>
                          <p:cTn id="820" fill="freeze">
                            <p:stCondLst>
                              <p:cond delay="0"/>
                            </p:stCondLst>
                            <p:childTnLst>
                              <p:par>
                                <p:cTn id="8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freeze">
                      <p:stCondLst>
                        <p:cond delay="indefinite"/>
                      </p:stCondLst>
                      <p:childTnLst>
                        <p:par>
                          <p:cTn id="827" fill="freeze">
                            <p:stCondLst>
                              <p:cond delay="0"/>
                            </p:stCondLst>
                            <p:childTnLst>
                              <p:par>
                                <p:cTn id="8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3" fill="freeze">
                      <p:stCondLst>
                        <p:cond delay="indefinite"/>
                      </p:stCondLst>
                      <p:childTnLst>
                        <p:par>
                          <p:cTn id="834" fill="freeze">
                            <p:stCondLst>
                              <p:cond delay="0"/>
                            </p:stCondLst>
                            <p:childTnLst>
                              <p:par>
                                <p:cTn id="8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freeze">
                      <p:stCondLst>
                        <p:cond delay="indefinite"/>
                      </p:stCondLst>
                      <p:childTnLst>
                        <p:par>
                          <p:cTn id="841" fill="freeze">
                            <p:stCondLst>
                              <p:cond delay="0"/>
                            </p:stCondLst>
                            <p:childTnLst>
                              <p:par>
                                <p:cTn id="84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4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freeze">
                      <p:stCondLst>
                        <p:cond delay="indefinite"/>
                      </p:stCondLst>
                      <p:childTnLst>
                        <p:par>
                          <p:cTn id="848" fill="freeze">
                            <p:stCondLst>
                              <p:cond delay="0"/>
                            </p:stCondLst>
                            <p:childTnLst>
                              <p:par>
                                <p:cTn id="84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5292000" y="3028680"/>
            <a:ext cx="3721320" cy="3788640"/>
          </a:xfrm>
          <a:prstGeom prst="rect">
            <a:avLst/>
          </a:prstGeom>
          <a:ln>
            <a:noFill/>
          </a:ln>
        </p:spPr>
      </p:pic>
      <p:pic>
        <p:nvPicPr>
          <p:cNvPr id="164" name="Picture 2" descr=""/>
          <p:cNvPicPr/>
          <p:nvPr/>
        </p:nvPicPr>
        <p:blipFill>
          <a:blip r:embed="rId3"/>
          <a:stretch/>
        </p:blipFill>
        <p:spPr>
          <a:xfrm>
            <a:off x="107640" y="3028680"/>
            <a:ext cx="5051520" cy="378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4" dur="indefinite" restart="never" nodeType="tmRoot">
          <p:childTnLst>
            <p:seq>
              <p:cTn id="855" nodeType="mainSeq">
                <p:childTnLst>
                  <p:par>
                    <p:cTn id="856" fill="freeze">
                      <p:stCondLst>
                        <p:cond delay="indefinite"/>
                      </p:stCondLst>
                      <p:childTnLst>
                        <p:par>
                          <p:cTn id="857" fill="freeze">
                            <p:stCondLst>
                              <p:cond delay="0"/>
                            </p:stCondLst>
                            <p:childTnLst>
                              <p:par>
                                <p:cTn id="858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3" fill="freeze">
                      <p:stCondLst>
                        <p:cond delay="indefinite"/>
                      </p:stCondLst>
                      <p:childTnLst>
                        <p:par>
                          <p:cTn id="864" fill="freeze">
                            <p:stCondLst>
                              <p:cond delay="0"/>
                            </p:stCondLst>
                            <p:childTnLst>
                              <p:par>
                                <p:cTn id="865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7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8" fill="freeze">
                      <p:stCondLst>
                        <p:cond delay="indefinite"/>
                      </p:stCondLst>
                      <p:childTnLst>
                        <p:par>
                          <p:cTn id="869" fill="freeze">
                            <p:stCondLst>
                              <p:cond delay="0"/>
                            </p:stCondLst>
                            <p:childTnLst>
                              <p:par>
                                <p:cTn id="870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2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3" nodeType="with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75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freeze">
                      <p:stCondLst>
                        <p:cond delay="indefinite"/>
                      </p:stCondLst>
                      <p:childTnLst>
                        <p:par>
                          <p:cTn id="877" fill="freeze">
                            <p:stCondLst>
                              <p:cond delay="0"/>
                            </p:stCondLst>
                            <p:childTnLst>
                              <p:par>
                                <p:cTn id="878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0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nodeType="with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3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fill="freeze">
                      <p:stCondLst>
                        <p:cond delay="indefinite"/>
                      </p:stCondLst>
                      <p:childTnLst>
                        <p:par>
                          <p:cTn id="885" fill="freeze">
                            <p:stCondLst>
                              <p:cond delay="0"/>
                            </p:stCondLst>
                            <p:childTnLst>
                              <p:par>
                                <p:cTn id="886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8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nodeType="with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1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2" fill="freeze">
                      <p:stCondLst>
                        <p:cond delay="indefinite"/>
                      </p:stCondLst>
                      <p:childTnLst>
                        <p:par>
                          <p:cTn id="893" fill="freeze">
                            <p:stCondLst>
                              <p:cond delay="0"/>
                            </p:stCondLst>
                            <p:childTnLst>
                              <p:par>
                                <p:cTn id="894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89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fill="freeze">
                      <p:stCondLst>
                        <p:cond delay="indefinite"/>
                      </p:stCondLst>
                      <p:childTnLst>
                        <p:par>
                          <p:cTn id="897" fill="freeze">
                            <p:stCondLst>
                              <p:cond delay="0"/>
                            </p:stCondLst>
                            <p:childTnLst>
                              <p:par>
                                <p:cTn id="898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89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0" fill="freeze">
                      <p:stCondLst>
                        <p:cond delay="indefinite"/>
                      </p:stCondLst>
                      <p:childTnLst>
                        <p:par>
                          <p:cTn id="901" fill="freeze">
                            <p:stCondLst>
                              <p:cond delay="0"/>
                            </p:stCondLst>
                            <p:childTnLst>
                              <p:par>
                                <p:cTn id="902" nodeType="clickEffect" fill="hold" presetClass="emph" presetID="26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903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3" descr=""/>
          <p:cNvPicPr/>
          <p:nvPr/>
        </p:nvPicPr>
        <p:blipFill>
          <a:blip r:embed="rId1"/>
          <a:stretch/>
        </p:blipFill>
        <p:spPr>
          <a:xfrm>
            <a:off x="1892160" y="0"/>
            <a:ext cx="5291640" cy="191664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1892160" y="684000"/>
            <a:ext cx="5291640" cy="548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Национальная экономика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51640" y="2205000"/>
            <a:ext cx="4464000" cy="863640"/>
          </a:xfrm>
          <a:prstGeom prst="homePlat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осуществление отдельных  областных гос. полномочий по регулированию тарифов на товары и услуги, 42,4 тыс. рублей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Picture 4" descr=""/>
          <p:cNvPicPr/>
          <p:nvPr/>
        </p:nvPicPr>
        <p:blipFill>
          <a:blip r:embed="rId2"/>
          <a:stretch/>
        </p:blipFill>
        <p:spPr>
          <a:xfrm>
            <a:off x="683640" y="4300560"/>
            <a:ext cx="3207960" cy="248796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683280" y="5219280"/>
            <a:ext cx="3207960" cy="548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Транспорт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6" descr=""/>
          <p:cNvPicPr/>
          <p:nvPr/>
        </p:nvPicPr>
        <p:blipFill>
          <a:blip r:embed="rId3"/>
          <a:stretch/>
        </p:blipFill>
        <p:spPr>
          <a:xfrm>
            <a:off x="5004000" y="2083320"/>
            <a:ext cx="3967200" cy="2239200"/>
          </a:xfrm>
          <a:prstGeom prst="rect">
            <a:avLst/>
          </a:prstGeom>
          <a:ln>
            <a:noFill/>
          </a:ln>
        </p:spPr>
      </p:pic>
      <p:sp>
        <p:nvSpPr>
          <p:cNvPr id="171" name="CustomShape 4"/>
          <p:cNvSpPr/>
          <p:nvPr/>
        </p:nvSpPr>
        <p:spPr>
          <a:xfrm>
            <a:off x="5095080" y="3389400"/>
            <a:ext cx="3967200" cy="91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Общеэкономические вопросы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251640" y="3180600"/>
            <a:ext cx="4464000" cy="909000"/>
          </a:xfrm>
          <a:prstGeom prst="homePlate">
            <a:avLst>
              <a:gd name="adj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осуществление отдельных  областных гос. полномочий в сфере водоснабжения и водоотведения,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254,6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4428000" y="5090040"/>
            <a:ext cx="4543200" cy="909000"/>
          </a:xfrm>
          <a:prstGeom prst="homePlate">
            <a:avLst>
              <a:gd name="adj" fmla="val 50000"/>
            </a:avLst>
          </a:prstGeom>
          <a:ln>
            <a:round/>
          </a:ln>
          <a:scene3d>
            <a:camera prst="orthographicFront">
              <a:rot lat="0" lon="10800000" rev="0"/>
            </a:camera>
            <a:lightRig dir="t" rig="threeP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возмещение разницы в тарифе по пассажироперевозкам автотранспортному предприятию,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250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04" dur="indefinite" restart="never" nodeType="tmRoot">
          <p:childTnLst>
            <p:seq>
              <p:cTn id="905" dur="indefinite" nodeType="mainSeq">
                <p:childTnLst>
                  <p:par>
                    <p:cTn id="906" fill="hold">
                      <p:stCondLst>
                        <p:cond delay="indefinite"/>
                      </p:stCondLst>
                      <p:childTnLst>
                        <p:par>
                          <p:cTn id="907" fill="hold">
                            <p:stCondLst>
                              <p:cond delay="0"/>
                            </p:stCondLst>
                            <p:childTnLst>
                              <p:par>
                                <p:cTn id="90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9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5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9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2" fill="hold">
                      <p:stCondLst>
                        <p:cond delay="indefinite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6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7" dur="3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3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6" fill="hold">
                      <p:stCondLst>
                        <p:cond delay="indefinite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4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4" fill="hold">
                      <p:stCondLst>
                        <p:cond delay="indefinite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94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9" fill="hold">
                      <p:stCondLst>
                        <p:cond delay="indefinite"/>
                      </p:stCondLst>
                      <p:childTnLst>
                        <p:par>
                          <p:cTn id="950" fill="hold">
                            <p:stCondLst>
                              <p:cond delay="0"/>
                            </p:stCondLst>
                            <p:childTnLst>
                              <p:par>
                                <p:cTn id="951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3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4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5" fill="hold">
                      <p:stCondLst>
                        <p:cond delay="indefinite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1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6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4572000" y="116640"/>
            <a:ext cx="4543920" cy="395028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5307840" y="3099960"/>
            <a:ext cx="3776400" cy="719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Дорожное хозяйство (дорожные фонды)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07640" y="116640"/>
            <a:ext cx="5040360" cy="493920"/>
          </a:xfrm>
          <a:prstGeom prst="homePlat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ремонт автодороги ул. Иващенко от путепровода до завершения улицы, 5 909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107640" y="765720"/>
            <a:ext cx="5040360" cy="493920"/>
          </a:xfrm>
          <a:prstGeom prst="homePlat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ремонт водоотводных лотков на участке автодороги по ул. 40 лет ВЛКСМ, 870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107640" y="1412280"/>
            <a:ext cx="5040360" cy="493920"/>
          </a:xfrm>
          <a:prstGeom prst="homePlat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восстановление дренажного лотка в районе дома №12 ул. Радищева, 973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107640" y="2101680"/>
            <a:ext cx="5040360" cy="678960"/>
          </a:xfrm>
          <a:prstGeom prst="homePlat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ремонт участка дороги от границы нового асфальта в сторону площади «Магнетит»,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2 228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107640" y="2953080"/>
            <a:ext cx="5040360" cy="493920"/>
          </a:xfrm>
          <a:prstGeom prst="homePlat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содержание муниципальных дорог,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9 195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89640" y="3573000"/>
            <a:ext cx="5040360" cy="493920"/>
          </a:xfrm>
          <a:prstGeom prst="homePlate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ремонт муниципальных дорог,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2 018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3" descr=""/>
          <p:cNvPicPr/>
          <p:nvPr/>
        </p:nvPicPr>
        <p:blipFill>
          <a:blip r:embed="rId2"/>
          <a:stretch/>
        </p:blipFill>
        <p:spPr>
          <a:xfrm>
            <a:off x="996120" y="4695840"/>
            <a:ext cx="3471840" cy="2161800"/>
          </a:xfrm>
          <a:prstGeom prst="rect">
            <a:avLst/>
          </a:prstGeom>
          <a:ln>
            <a:noFill/>
          </a:ln>
        </p:spPr>
      </p:pic>
      <p:pic>
        <p:nvPicPr>
          <p:cNvPr id="183" name="Picture 4" descr=""/>
          <p:cNvPicPr/>
          <p:nvPr/>
        </p:nvPicPr>
        <p:blipFill>
          <a:blip r:embed="rId3"/>
          <a:stretch/>
        </p:blipFill>
        <p:spPr>
          <a:xfrm>
            <a:off x="5785560" y="4077000"/>
            <a:ext cx="3343320" cy="2448000"/>
          </a:xfrm>
          <a:prstGeom prst="rect">
            <a:avLst/>
          </a:prstGeom>
          <a:ln>
            <a:noFill/>
          </a:ln>
        </p:spPr>
      </p:pic>
      <p:sp>
        <p:nvSpPr>
          <p:cNvPr id="184" name="CustomShape 8"/>
          <p:cNvSpPr/>
          <p:nvPr/>
        </p:nvSpPr>
        <p:spPr>
          <a:xfrm>
            <a:off x="60840" y="4067280"/>
            <a:ext cx="1846440" cy="1549080"/>
          </a:xfrm>
          <a:prstGeom prst="wedgeEllipseCallout">
            <a:avLst>
              <a:gd name="adj1" fmla="val 48897"/>
              <a:gd name="adj2" fmla="val 43649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развитие торговли и общественного питания,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49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9"/>
          <p:cNvSpPr/>
          <p:nvPr/>
        </p:nvSpPr>
        <p:spPr>
          <a:xfrm>
            <a:off x="3533040" y="4067280"/>
            <a:ext cx="1774440" cy="1549080"/>
          </a:xfrm>
          <a:prstGeom prst="wedgeEllipseCallout">
            <a:avLst>
              <a:gd name="adj1" fmla="val -46996"/>
              <a:gd name="adj2" fmla="val 46928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поддержку малого и среднего бизнеса,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84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10"/>
          <p:cNvSpPr/>
          <p:nvPr/>
        </p:nvSpPr>
        <p:spPr>
          <a:xfrm>
            <a:off x="4932000" y="5013000"/>
            <a:ext cx="2088000" cy="1844640"/>
          </a:xfrm>
          <a:prstGeom prst="wedgeEllipseCallout">
            <a:avLst>
              <a:gd name="adj1" fmla="val 54652"/>
              <a:gd name="adj2" fmla="val -3220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rIns="36000" tIns="45000" bIns="45000" anchor="ctr"/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мероприятия по землеустройству и землепользованию,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338 тыс.руб.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63" dur="indefinite" restart="never" nodeType="tmRoot">
          <p:childTnLst>
            <p:seq>
              <p:cTn id="964" dur="indefinite" nodeType="mainSeq">
                <p:childTnLst>
                  <p:par>
                    <p:cTn id="965" fill="hold">
                      <p:stCondLst>
                        <p:cond delay="indefinite"/>
                      </p:stCondLst>
                      <p:childTnLst>
                        <p:par>
                          <p:cTn id="966" fill="hold">
                            <p:stCondLst>
                              <p:cond delay="0"/>
                            </p:stCondLst>
                            <p:childTnLst>
                              <p:par>
                                <p:cTn id="967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2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7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7" fill="hold">
                      <p:stCondLst>
                        <p:cond delay="indefinite"/>
                      </p:stCondLst>
                      <p:childTnLst>
                        <p:par>
                          <p:cTn id="978" fill="hold">
                            <p:stCondLst>
                              <p:cond delay="0"/>
                            </p:stCondLst>
                            <p:childTnLst>
                              <p:par>
                                <p:cTn id="979" nodeType="clickEffect" fill="hold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1" dur="3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2" dur="3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3" fill="hold">
                      <p:stCondLst>
                        <p:cond delay="indefinite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7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8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9" fill="hold">
                      <p:stCondLst>
                        <p:cond delay="indefinite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3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4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5" fill="hold">
                      <p:stCondLst>
                        <p:cond delay="indefinite"/>
                      </p:stCondLst>
                      <p:childTnLst>
                        <p:par>
                          <p:cTn id="996" fill="hold">
                            <p:stCondLst>
                              <p:cond delay="0"/>
                            </p:stCondLst>
                            <p:childTnLst>
                              <p:par>
                                <p:cTn id="9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9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0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1" fill="hold">
                      <p:stCondLst>
                        <p:cond delay="indefinite"/>
                      </p:stCondLst>
                      <p:childTnLst>
                        <p:par>
                          <p:cTn id="1002" fill="hold">
                            <p:stCondLst>
                              <p:cond delay="0"/>
                            </p:stCondLst>
                            <p:childTnLst>
                              <p:par>
                                <p:cTn id="10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5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6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>
                      <p:stCondLst>
                        <p:cond delay="indefinite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1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2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3" fill="hold">
                      <p:stCondLst>
                        <p:cond delay="indefinite"/>
                      </p:stCondLst>
                      <p:childTnLst>
                        <p:par>
                          <p:cTn id="1014" fill="hold">
                            <p:stCondLst>
                              <p:cond delay="0"/>
                            </p:stCondLst>
                            <p:childTnLst>
                              <p:par>
                                <p:cTn id="10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9" fill="hold">
                      <p:stCondLst>
                        <p:cond delay="indefinite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6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3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5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7" fill="hold">
                      <p:stCondLst>
                        <p:cond delay="indefinite"/>
                      </p:stCondLst>
                      <p:childTnLst>
                        <p:par>
                          <p:cTn id="1038" fill="hold">
                            <p:stCondLst>
                              <p:cond delay="0"/>
                            </p:stCondLst>
                            <p:childTnLst>
                              <p:par>
                                <p:cTn id="1039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1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2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9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0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5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5" fill="hold">
                      <p:stCondLst>
                        <p:cond delay="indefinite"/>
                      </p:stCondLst>
                      <p:childTnLst>
                        <p:par>
                          <p:cTn id="1056" fill="hold">
                            <p:stCondLst>
                              <p:cond delay="0"/>
                            </p:stCondLst>
                            <p:childTnLst>
                              <p:par>
                                <p:cTn id="1057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0" y="7920"/>
            <a:ext cx="9143640" cy="312840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1331640" y="188640"/>
            <a:ext cx="3096000" cy="1295640"/>
          </a:xfrm>
          <a:prstGeom prst="cloud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5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Жилищное хозяйство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0" y="3136680"/>
            <a:ext cx="226728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Ремонт внутриквартального проезда в 6А квартале, 834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2258640" y="3136680"/>
            <a:ext cx="230400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Технологическое присоединение к источникам энергоснабжения жилого дома,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228 тыс.руб.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4563000" y="3136680"/>
            <a:ext cx="226584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Монтаж элеваторных  узлов жилых домов,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848 тыс.руб.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6816240" y="3136680"/>
            <a:ext cx="231660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Снос аварийных (переселенных) жилых домов,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896 тыс.руб.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1152000" y="4395240"/>
            <a:ext cx="226728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Финансовая поддержка на проведение капитального ремонта жилых домов,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2 000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CustomShape 7"/>
          <p:cNvSpPr/>
          <p:nvPr/>
        </p:nvSpPr>
        <p:spPr>
          <a:xfrm>
            <a:off x="0" y="5653440"/>
            <a:ext cx="226728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Ремонт муниципального жилого фонда,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1 219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8"/>
          <p:cNvSpPr/>
          <p:nvPr/>
        </p:nvSpPr>
        <p:spPr>
          <a:xfrm>
            <a:off x="3438000" y="4395240"/>
            <a:ext cx="226728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Выполнение мероприятий по переселению граждан из аварийного жилищного фонда,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116 321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9"/>
          <p:cNvSpPr/>
          <p:nvPr/>
        </p:nvSpPr>
        <p:spPr>
          <a:xfrm>
            <a:off x="5680440" y="4395240"/>
            <a:ext cx="226728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Компенсация выпадающих доходов организациям, предоставляющим населению жилищные услуги, 1 186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10"/>
          <p:cNvSpPr/>
          <p:nvPr/>
        </p:nvSpPr>
        <p:spPr>
          <a:xfrm>
            <a:off x="2295360" y="5653440"/>
            <a:ext cx="226728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Оплата доли муниципалитета при капитальном ремонте дома 3-23 после пожара, 457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11"/>
          <p:cNvSpPr/>
          <p:nvPr/>
        </p:nvSpPr>
        <p:spPr>
          <a:xfrm>
            <a:off x="4572000" y="5653440"/>
            <a:ext cx="226728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Ремонт крыши жилого дома 3-23, пострадавшего во время пожара,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1 170 тыс.руб.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12"/>
          <p:cNvSpPr/>
          <p:nvPr/>
        </p:nvSpPr>
        <p:spPr>
          <a:xfrm>
            <a:off x="6876360" y="5653440"/>
            <a:ext cx="2267280" cy="1258200"/>
          </a:xfrm>
          <a:prstGeom prst="bevel">
            <a:avLst>
              <a:gd name="adj" fmla="val 7454"/>
            </a:avLst>
          </a:prstGeom>
          <a:solidFill>
            <a:srgbClr val="cc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Оплата доли собственника на формирование фонда капитального ремонта, 821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13"/>
          <p:cNvSpPr/>
          <p:nvPr/>
        </p:nvSpPr>
        <p:spPr>
          <a:xfrm>
            <a:off x="0" y="1741680"/>
            <a:ext cx="9133200" cy="1394640"/>
          </a:xfrm>
          <a:prstGeom prst="triangle">
            <a:avLst>
              <a:gd name="adj" fmla="val 50283"/>
            </a:avLst>
          </a:prstGeom>
          <a:solidFill>
            <a:srgbClr val="ff66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061" dur="indefinite" restart="never" nodeType="tmRoot">
          <p:childTnLst>
            <p:seq>
              <p:cTn id="1062" dur="indefinite" nodeType="mainSeq">
                <p:childTnLst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nodeType="click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067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>
                      <p:stCondLst>
                        <p:cond delay="indefinite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2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3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4" fill="hold">
                      <p:stCondLst>
                        <p:cond delay="indefinite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0" fill="hold">
                      <p:stCondLst>
                        <p:cond delay="indefinite"/>
                      </p:stCondLst>
                      <p:childTnLst>
                        <p:par>
                          <p:cTn id="1081" fill="hold">
                            <p:stCondLst>
                              <p:cond delay="0"/>
                            </p:stCondLst>
                            <p:childTnLst>
                              <p:par>
                                <p:cTn id="1082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1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2" fill="hold">
                      <p:stCondLst>
                        <p:cond delay="indefinite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4" fill="hold">
                      <p:stCondLst>
                        <p:cond delay="indefinite"/>
                      </p:stCondLst>
                      <p:childTnLst>
                        <p:par>
                          <p:cTn id="1105" fill="hold">
                            <p:stCondLst>
                              <p:cond delay="0"/>
                            </p:stCondLst>
                            <p:childTnLst>
                              <p:par>
                                <p:cTn id="1106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0" fill="hold">
                      <p:stCondLst>
                        <p:cond delay="indefinite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2" fill="hold">
                      <p:stCondLst>
                        <p:cond delay="indefinite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8" fill="hold">
                      <p:stCondLst>
                        <p:cond delay="indefinite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4" fill="hold">
                      <p:stCondLst>
                        <p:cond delay="indefinite"/>
                      </p:stCondLst>
                      <p:childTnLst>
                        <p:par>
                          <p:cTn id="1135" fill="hold">
                            <p:stCondLst>
                              <p:cond delay="0"/>
                            </p:stCondLst>
                            <p:childTnLst>
                              <p:par>
                                <p:cTn id="1136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0" fill="hold">
                      <p:stCondLst>
                        <p:cond delay="indefinite"/>
                      </p:stCondLst>
                      <p:childTnLst>
                        <p:par>
                          <p:cTn id="1141" fill="hold">
                            <p:stCondLst>
                              <p:cond delay="0"/>
                            </p:stCondLst>
                            <p:childTnLst>
                              <p:par>
                                <p:cTn id="1142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4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5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6" descr=""/>
          <p:cNvPicPr/>
          <p:nvPr/>
        </p:nvPicPr>
        <p:blipFill>
          <a:blip r:embed="rId1"/>
          <a:stretch/>
        </p:blipFill>
        <p:spPr>
          <a:xfrm>
            <a:off x="-1800" y="0"/>
            <a:ext cx="9178560" cy="6853680"/>
          </a:xfrm>
          <a:prstGeom prst="rect">
            <a:avLst/>
          </a:prstGeom>
          <a:ln>
            <a:noFill/>
          </a:ln>
        </p:spPr>
      </p:pic>
      <p:pic>
        <p:nvPicPr>
          <p:cNvPr id="202" name="Picture 2" descr=""/>
          <p:cNvPicPr/>
          <p:nvPr/>
        </p:nvPicPr>
        <p:blipFill>
          <a:blip r:embed="rId2"/>
          <a:stretch/>
        </p:blipFill>
        <p:spPr>
          <a:xfrm>
            <a:off x="4647240" y="-6840"/>
            <a:ext cx="4496400" cy="3375000"/>
          </a:xfrm>
          <a:prstGeom prst="rect">
            <a:avLst/>
          </a:prstGeom>
          <a:ln>
            <a:noFill/>
          </a:ln>
        </p:spPr>
      </p:pic>
      <p:pic>
        <p:nvPicPr>
          <p:cNvPr id="203" name="Picture 3" descr=""/>
          <p:cNvPicPr/>
          <p:nvPr/>
        </p:nvPicPr>
        <p:blipFill>
          <a:blip r:embed="rId3"/>
          <a:stretch/>
        </p:blipFill>
        <p:spPr>
          <a:xfrm>
            <a:off x="2880" y="-18360"/>
            <a:ext cx="4515480" cy="3386520"/>
          </a:xfrm>
          <a:prstGeom prst="rect">
            <a:avLst/>
          </a:prstGeom>
          <a:ln>
            <a:noFill/>
          </a:ln>
        </p:spPr>
      </p:pic>
      <p:pic>
        <p:nvPicPr>
          <p:cNvPr id="204" name="Picture 4" descr=""/>
          <p:cNvPicPr/>
          <p:nvPr/>
        </p:nvPicPr>
        <p:blipFill>
          <a:blip r:embed="rId4"/>
          <a:stretch/>
        </p:blipFill>
        <p:spPr>
          <a:xfrm>
            <a:off x="4647240" y="3475800"/>
            <a:ext cx="4509360" cy="3381840"/>
          </a:xfrm>
          <a:prstGeom prst="rect">
            <a:avLst/>
          </a:prstGeom>
          <a:ln>
            <a:noFill/>
          </a:ln>
        </p:spPr>
      </p:pic>
      <p:pic>
        <p:nvPicPr>
          <p:cNvPr id="205" name="Picture 5" descr=""/>
          <p:cNvPicPr/>
          <p:nvPr/>
        </p:nvPicPr>
        <p:blipFill>
          <a:blip r:embed="rId5"/>
          <a:stretch/>
        </p:blipFill>
        <p:spPr>
          <a:xfrm>
            <a:off x="0" y="3475800"/>
            <a:ext cx="4518000" cy="3377880"/>
          </a:xfrm>
          <a:prstGeom prst="rect">
            <a:avLst/>
          </a:prstGeom>
          <a:ln>
            <a:noFill/>
          </a:ln>
        </p:spPr>
      </p:pic>
      <p:pic>
        <p:nvPicPr>
          <p:cNvPr id="206" name="Picture 7" descr=""/>
          <p:cNvPicPr/>
          <p:nvPr/>
        </p:nvPicPr>
        <p:blipFill>
          <a:blip r:embed="rId6"/>
          <a:stretch/>
        </p:blipFill>
        <p:spPr>
          <a:xfrm>
            <a:off x="1702080" y="1515960"/>
            <a:ext cx="5770440" cy="382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46" dur="indefinite" restart="never" nodeType="tmRoot">
          <p:childTnLst>
            <p:seq>
              <p:cTn id="1147" dur="indefinite" nodeType="mainSeq">
                <p:childTnLst>
                  <p:par>
                    <p:cTn id="1148" fill="hold">
                      <p:stCondLst>
                        <p:cond delay="indefinite"/>
                      </p:stCondLst>
                      <p:childTnLst>
                        <p:par>
                          <p:cTn id="1149" fill="hold">
                            <p:stCondLst>
                              <p:cond delay="0"/>
                            </p:stCondLst>
                            <p:childTnLst>
                              <p:par>
                                <p:cTn id="1150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3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54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5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6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2" fill="hold">
                      <p:stCondLst>
                        <p:cond delay="indefinite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6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9" fill="hold">
                      <p:stCondLst>
                        <p:cond delay="indefinite"/>
                      </p:stCondLst>
                      <p:childTnLst>
                        <p:par>
                          <p:cTn id="1170" fill="hold">
                            <p:stCondLst>
                              <p:cond delay="0"/>
                            </p:stCondLst>
                            <p:childTnLst>
                              <p:par>
                                <p:cTn id="117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6" fill="hold">
                      <p:stCondLst>
                        <p:cond delay="indefinite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8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3" fill="hold">
                      <p:stCondLst>
                        <p:cond delay="indefinite"/>
                      </p:stCondLst>
                      <p:childTnLst>
                        <p:par>
                          <p:cTn id="1184" fill="hold">
                            <p:stCondLst>
                              <p:cond delay="0"/>
                            </p:stCondLst>
                            <p:childTnLst>
                              <p:par>
                                <p:cTn id="118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18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208" name="Picture 2" descr=""/>
          <p:cNvPicPr/>
          <p:nvPr/>
        </p:nvPicPr>
        <p:blipFill>
          <a:blip r:embed="rId2"/>
          <a:stretch/>
        </p:blipFill>
        <p:spPr>
          <a:xfrm>
            <a:off x="1950120" y="1613160"/>
            <a:ext cx="5243400" cy="3934800"/>
          </a:xfrm>
          <a:prstGeom prst="rect">
            <a:avLst/>
          </a:prstGeom>
          <a:ln>
            <a:noFill/>
          </a:ln>
        </p:spPr>
      </p:pic>
      <p:pic>
        <p:nvPicPr>
          <p:cNvPr id="209" name="Picture 4" descr=""/>
          <p:cNvPicPr/>
          <p:nvPr/>
        </p:nvPicPr>
        <p:blipFill>
          <a:blip r:embed="rId3"/>
          <a:stretch/>
        </p:blipFill>
        <p:spPr>
          <a:xfrm>
            <a:off x="0" y="4238640"/>
            <a:ext cx="4355640" cy="2619000"/>
          </a:xfrm>
          <a:prstGeom prst="rect">
            <a:avLst/>
          </a:prstGeom>
          <a:ln>
            <a:noFill/>
          </a:ln>
        </p:spPr>
      </p:pic>
      <p:pic>
        <p:nvPicPr>
          <p:cNvPr id="210" name="Picture 6" descr=""/>
          <p:cNvPicPr/>
          <p:nvPr/>
        </p:nvPicPr>
        <p:blipFill>
          <a:blip r:embed="rId4"/>
          <a:stretch/>
        </p:blipFill>
        <p:spPr>
          <a:xfrm>
            <a:off x="4908240" y="4238640"/>
            <a:ext cx="4211640" cy="2618640"/>
          </a:xfrm>
          <a:prstGeom prst="rect">
            <a:avLst/>
          </a:prstGeom>
          <a:ln>
            <a:noFill/>
          </a:ln>
        </p:spPr>
      </p:pic>
      <p:sp>
        <p:nvSpPr>
          <p:cNvPr id="211" name="CustomShape 1"/>
          <p:cNvSpPr/>
          <p:nvPr/>
        </p:nvSpPr>
        <p:spPr>
          <a:xfrm>
            <a:off x="0" y="111960"/>
            <a:ext cx="4534920" cy="1976040"/>
          </a:xfrm>
          <a:prstGeom prst="star32">
            <a:avLst>
              <a:gd name="adj" fmla="val 3699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Коммунальное хозяйство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0" y="2997000"/>
            <a:ext cx="3498120" cy="2088000"/>
          </a:xfrm>
          <a:prstGeom prst="cloudCallout">
            <a:avLst>
              <a:gd name="adj1" fmla="val 72070"/>
              <a:gd name="adj2" fmla="val -34807"/>
            </a:avLst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ремонт водовода на участке от ВК-43 до пос. Донецкий в связи с аварией,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78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5798160" y="152280"/>
            <a:ext cx="3498120" cy="2088000"/>
          </a:xfrm>
          <a:prstGeom prst="cloudCallout">
            <a:avLst>
              <a:gd name="adj1" fmla="val -54990"/>
              <a:gd name="adj2" fmla="val 62501"/>
            </a:avLst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содержание дренажной системы во 2, 3, 6, 7 кварталах,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99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88" dur="indefinite" restart="never" nodeType="tmRoot">
          <p:childTnLst>
            <p:seq>
              <p:cTn id="1189" dur="indefinite" nodeType="mainSeq">
                <p:childTnLst>
                  <p:par>
                    <p:cTn id="1190" fill="hold">
                      <p:stCondLst>
                        <p:cond delay="indefinite"/>
                      </p:stCondLst>
                      <p:childTnLst>
                        <p:par>
                          <p:cTn id="1191" fill="hold">
                            <p:stCondLst>
                              <p:cond delay="0"/>
                            </p:stCondLst>
                            <p:childTnLst>
                              <p:par>
                                <p:cTn id="1192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19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5" fill="hold">
                      <p:stCondLst>
                        <p:cond delay="indefinite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0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3" fill="hold">
                      <p:stCondLst>
                        <p:cond delay="indefinite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7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08" dur="1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9" dur="1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0" fill="hold">
                      <p:stCondLst>
                        <p:cond delay="indefinite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2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6" fill="hold">
                      <p:stCondLst>
                        <p:cond delay="indefinite"/>
                      </p:stCondLst>
                      <p:childTnLst>
                        <p:par>
                          <p:cTn id="1227" fill="hold">
                            <p:stCondLst>
                              <p:cond delay="0"/>
                            </p:stCondLst>
                            <p:childTnLst>
                              <p:par>
                                <p:cTn id="1228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0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3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3" fill="hold">
                      <p:stCondLst>
                        <p:cond delay="indefinite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3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3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"/>
          <p:cNvPicPr/>
          <p:nvPr/>
        </p:nvPicPr>
        <p:blipFill>
          <a:blip r:embed="rId1"/>
          <a:stretch/>
        </p:blipFill>
        <p:spPr>
          <a:xfrm>
            <a:off x="0" y="-2736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215" name="Picture 3" descr=""/>
          <p:cNvPicPr/>
          <p:nvPr/>
        </p:nvPicPr>
        <p:blipFill>
          <a:blip r:embed="rId2"/>
          <a:stretch/>
        </p:blipFill>
        <p:spPr>
          <a:xfrm>
            <a:off x="5076000" y="3807000"/>
            <a:ext cx="4067640" cy="3050640"/>
          </a:xfrm>
          <a:prstGeom prst="rect">
            <a:avLst/>
          </a:prstGeom>
          <a:ln>
            <a:noFill/>
          </a:ln>
        </p:spPr>
      </p:pic>
      <p:pic>
        <p:nvPicPr>
          <p:cNvPr id="216" name="Picture 3" descr=""/>
          <p:cNvPicPr/>
          <p:nvPr/>
        </p:nvPicPr>
        <p:blipFill>
          <a:blip r:embed="rId3"/>
          <a:stretch/>
        </p:blipFill>
        <p:spPr>
          <a:xfrm>
            <a:off x="5076000" y="9000"/>
            <a:ext cx="4067640" cy="305712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5076000" y="0"/>
            <a:ext cx="40676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Ремонт и содержание сетей уличного освещения, замена светильников и опор, 5 804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Picture 5" descr=""/>
          <p:cNvPicPr/>
          <p:nvPr/>
        </p:nvPicPr>
        <p:blipFill>
          <a:blip r:embed="rId4"/>
          <a:stretch/>
        </p:blipFill>
        <p:spPr>
          <a:xfrm>
            <a:off x="0" y="9000"/>
            <a:ext cx="4067640" cy="3050280"/>
          </a:xfrm>
          <a:prstGeom prst="rect">
            <a:avLst/>
          </a:prstGeom>
          <a:ln>
            <a:noFill/>
          </a:ln>
        </p:spPr>
      </p:pic>
      <p:sp>
        <p:nvSpPr>
          <p:cNvPr id="219" name="CustomShape 2"/>
          <p:cNvSpPr/>
          <p:nvPr/>
        </p:nvSpPr>
        <p:spPr>
          <a:xfrm>
            <a:off x="0" y="0"/>
            <a:ext cx="40676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на озеленение,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387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790640" y="2971800"/>
            <a:ext cx="5562000" cy="914040"/>
          </a:xfrm>
          <a:prstGeom prst="frame">
            <a:avLst>
              <a:gd name="adj1" fmla="val 15278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Благоустройство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1" name="Picture 6" descr=""/>
          <p:cNvPicPr/>
          <p:nvPr/>
        </p:nvPicPr>
        <p:blipFill>
          <a:blip r:embed="rId5"/>
          <a:stretch/>
        </p:blipFill>
        <p:spPr>
          <a:xfrm>
            <a:off x="0" y="3886200"/>
            <a:ext cx="4067640" cy="2971440"/>
          </a:xfrm>
          <a:prstGeom prst="rect">
            <a:avLst/>
          </a:prstGeom>
          <a:ln>
            <a:noFill/>
          </a:ln>
        </p:spPr>
      </p:pic>
      <p:sp>
        <p:nvSpPr>
          <p:cNvPr id="222" name="CustomShape 4"/>
          <p:cNvSpPr/>
          <p:nvPr/>
        </p:nvSpPr>
        <p:spPr>
          <a:xfrm>
            <a:off x="-18000" y="6027120"/>
            <a:ext cx="40676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Содержание мест захоронения, 400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5076000" y="5473080"/>
            <a:ext cx="406764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Содержание мест общего пользования, ремонт мемориального комплекса, устройство снежного городка,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1" i="1" lang="ru-RU" sz="16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4 163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40" dur="indefinite" restart="never" nodeType="tmRoot">
          <p:childTnLst>
            <p:seq>
              <p:cTn id="1241" dur="indefinite" nodeType="mainSeq">
                <p:childTnLst>
                  <p:par>
                    <p:cTn id="1242" fill="hold">
                      <p:stCondLst>
                        <p:cond delay="indefinite"/>
                      </p:stCondLst>
                      <p:childTnLst>
                        <p:par>
                          <p:cTn id="1243" fill="hold">
                            <p:stCondLst>
                              <p:cond delay="0"/>
                            </p:stCondLst>
                            <p:childTnLst>
                              <p:par>
                                <p:cTn id="124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24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7" fill="hold">
                      <p:stCondLst>
                        <p:cond delay="indefinite"/>
                      </p:stCondLst>
                      <p:childTnLst>
                        <p:par>
                          <p:cTn id="1248" fill="hold">
                            <p:stCondLst>
                              <p:cond delay="0"/>
                            </p:stCondLst>
                            <p:childTnLst>
                              <p:par>
                                <p:cTn id="1249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1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5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3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6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6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7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68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7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6" fill="hold">
                      <p:stCondLst>
                        <p:cond delay="indefinite"/>
                      </p:stCondLst>
                      <p:childTnLst>
                        <p:par>
                          <p:cTn id="1277" fill="hold">
                            <p:stCondLst>
                              <p:cond delay="0"/>
                            </p:stCondLst>
                            <p:childTnLst>
                              <p:par>
                                <p:cTn id="1278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0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1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82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8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94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5" dur="1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96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0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4" fill="hold">
                      <p:stCondLst>
                        <p:cond delay="indefinite"/>
                      </p:stCondLst>
                      <p:childTnLst>
                        <p:par>
                          <p:cTn id="1305" fill="hold">
                            <p:stCondLst>
                              <p:cond delay="0"/>
                            </p:stCondLst>
                            <p:childTnLst>
                              <p:par>
                                <p:cTn id="130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8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09" dur="1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10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0" y="3537000"/>
            <a:ext cx="4427640" cy="3320640"/>
          </a:xfrm>
          <a:prstGeom prst="rect">
            <a:avLst/>
          </a:prstGeom>
          <a:ln>
            <a:noFill/>
          </a:ln>
        </p:spPr>
      </p:pic>
      <p:pic>
        <p:nvPicPr>
          <p:cNvPr id="225" name="Picture 3" descr=""/>
          <p:cNvPicPr/>
          <p:nvPr/>
        </p:nvPicPr>
        <p:blipFill>
          <a:blip r:embed="rId2"/>
          <a:stretch/>
        </p:blipFill>
        <p:spPr>
          <a:xfrm>
            <a:off x="4509000" y="3537000"/>
            <a:ext cx="4634640" cy="3320640"/>
          </a:xfrm>
          <a:prstGeom prst="rect">
            <a:avLst/>
          </a:prstGeom>
          <a:ln>
            <a:noFill/>
          </a:ln>
        </p:spPr>
      </p:pic>
      <p:pic>
        <p:nvPicPr>
          <p:cNvPr id="226" name="Picture 4" descr=""/>
          <p:cNvPicPr/>
          <p:nvPr/>
        </p:nvPicPr>
        <p:blipFill>
          <a:blip r:embed="rId3"/>
          <a:stretch/>
        </p:blipFill>
        <p:spPr>
          <a:xfrm>
            <a:off x="4509000" y="0"/>
            <a:ext cx="4634640" cy="342864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337680" y="2700360"/>
            <a:ext cx="3751920" cy="1185480"/>
          </a:xfrm>
          <a:prstGeom prst="wave">
            <a:avLst>
              <a:gd name="adj1" fmla="val 12500"/>
              <a:gd name="adj2" fmla="val 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Временное трудоустройство несовершеннолетних граждан,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4950360" y="2886480"/>
            <a:ext cx="3751920" cy="1185480"/>
          </a:xfrm>
          <a:prstGeom prst="wave">
            <a:avLst>
              <a:gd name="adj1" fmla="val 12500"/>
              <a:gd name="adj2" fmla="val 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Организация мероприятий по работе с детьми и молодежью,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340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 rot="21320400">
            <a:off x="27360" y="113040"/>
            <a:ext cx="4400280" cy="2664000"/>
          </a:xfrm>
          <a:prstGeom prst="irregularSeal2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Молодежная политика и оздоровление детей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1" dur="indefinite" restart="never" nodeType="tmRoot">
          <p:childTnLst>
            <p:seq>
              <p:cTn id="1312" dur="indefinite" nodeType="mainSeq">
                <p:childTnLst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1" fill="hold">
                      <p:stCondLst>
                        <p:cond delay="indefinite"/>
                      </p:stCondLst>
                      <p:childTnLst>
                        <p:par>
                          <p:cTn id="1332" fill="hold">
                            <p:stCondLst>
                              <p:cond delay="0"/>
                            </p:stCondLst>
                            <p:childTnLst>
                              <p:par>
                                <p:cTn id="1333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5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36" dur="4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7" dur="4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8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9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0" fill="hold">
                      <p:stCondLst>
                        <p:cond delay="indefinite"/>
                      </p:stCondLst>
                      <p:childTnLst>
                        <p:par>
                          <p:cTn id="1341" fill="hold">
                            <p:stCondLst>
                              <p:cond delay="0"/>
                            </p:stCondLst>
                            <p:childTnLst>
                              <p:par>
                                <p:cTn id="1342" nodeType="click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6" fill="hold">
                      <p:stCondLst>
                        <p:cond delay="indefinite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nodeType="clickEffect" fill="hold" presetClass="entr" presetID="4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50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51" dur="4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2" dur="4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3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4" dur="6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4652640"/>
          </a:xfrm>
          <a:prstGeom prst="rect">
            <a:avLst/>
          </a:prstGeom>
          <a:ln>
            <a:noFill/>
          </a:ln>
        </p:spPr>
      </p:pic>
      <p:pic>
        <p:nvPicPr>
          <p:cNvPr id="231" name="Picture 3" descr=""/>
          <p:cNvPicPr/>
          <p:nvPr/>
        </p:nvPicPr>
        <p:blipFill>
          <a:blip r:embed="rId2"/>
          <a:stretch/>
        </p:blipFill>
        <p:spPr>
          <a:xfrm>
            <a:off x="5292000" y="3959280"/>
            <a:ext cx="3851640" cy="2888640"/>
          </a:xfrm>
          <a:prstGeom prst="rect">
            <a:avLst/>
          </a:prstGeom>
          <a:ln>
            <a:noFill/>
          </a:ln>
        </p:spPr>
      </p:pic>
      <p:pic>
        <p:nvPicPr>
          <p:cNvPr id="232" name="Picture 4" descr=""/>
          <p:cNvPicPr/>
          <p:nvPr/>
        </p:nvPicPr>
        <p:blipFill>
          <a:blip r:embed="rId3"/>
          <a:stretch/>
        </p:blipFill>
        <p:spPr>
          <a:xfrm>
            <a:off x="0" y="3959280"/>
            <a:ext cx="4307400" cy="2871720"/>
          </a:xfrm>
          <a:prstGeom prst="rect">
            <a:avLst/>
          </a:prstGeom>
          <a:ln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0" y="0"/>
            <a:ext cx="91436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Социальная политика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07640" y="1268640"/>
            <a:ext cx="3312000" cy="1831680"/>
          </a:xfrm>
          <a:prstGeom prst="cloudCallout">
            <a:avLst>
              <a:gd name="adj1" fmla="val 25143"/>
              <a:gd name="adj2" fmla="val 82603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Пенсия уволившимся муниципальным служащим,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5724000" y="1268640"/>
            <a:ext cx="3312000" cy="1831680"/>
          </a:xfrm>
          <a:prstGeom prst="cloudCallout">
            <a:avLst>
              <a:gd name="adj1" fmla="val 25143"/>
              <a:gd name="adj2" fmla="val 82603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Обеспечение жильем молодых семей в г.Железногорске-Илимском,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533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55" dur="indefinite" restart="never" nodeType="tmRoot">
          <p:childTnLst>
            <p:seq>
              <p:cTn id="1356" dur="indefinite" nodeType="mainSeq">
                <p:childTnLst>
                  <p:par>
                    <p:cTn id="1357" fill="hold">
                      <p:stCondLst>
                        <p:cond delay="indefinite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1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63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4" fill="hold">
                      <p:stCondLst>
                        <p:cond delay="indefinite"/>
                      </p:stCondLst>
                      <p:childTnLst>
                        <p:par>
                          <p:cTn id="1365" fill="hold">
                            <p:stCondLst>
                              <p:cond delay="0"/>
                            </p:stCondLst>
                            <p:childTnLst>
                              <p:par>
                                <p:cTn id="1366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8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6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5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1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82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5" fill="hold">
                      <p:stCondLst>
                        <p:cond delay="indefinite"/>
                      </p:stCondLst>
                      <p:childTnLst>
                        <p:par>
                          <p:cTn id="1386" fill="hold">
                            <p:stCondLst>
                              <p:cond delay="0"/>
                            </p:stCondLst>
                            <p:childTnLst>
                              <p:par>
                                <p:cTn id="1387" nodeType="click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9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1" fill="hold">
                      <p:stCondLst>
                        <p:cond delay="indefinite"/>
                      </p:stCondLst>
                      <p:childTnLst>
                        <p:par>
                          <p:cTn id="1392" fill="hold">
                            <p:stCondLst>
                              <p:cond delay="0"/>
                            </p:stCondLst>
                            <p:childTnLst>
                              <p:par>
                                <p:cTn id="1393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9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67640" y="836640"/>
            <a:ext cx="8229240" cy="496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Исполнение бюджета Железногорск-Илимского городского поселения в 2014 году осуществлялось в соответствии: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9" descr=""/>
          <p:cNvPicPr/>
          <p:nvPr/>
        </p:nvPicPr>
        <p:blipFill>
          <a:blip r:embed="rId1"/>
          <a:stretch/>
        </p:blipFill>
        <p:spPr>
          <a:xfrm>
            <a:off x="4609800" y="3429000"/>
            <a:ext cx="4533840" cy="3428640"/>
          </a:xfrm>
          <a:prstGeom prst="rect">
            <a:avLst/>
          </a:prstGeom>
          <a:ln>
            <a:noFill/>
          </a:ln>
        </p:spPr>
      </p:pic>
      <p:pic>
        <p:nvPicPr>
          <p:cNvPr id="237" name="Picture 11" descr=""/>
          <p:cNvPicPr/>
          <p:nvPr/>
        </p:nvPicPr>
        <p:blipFill>
          <a:blip r:embed="rId2"/>
          <a:stretch/>
        </p:blipFill>
        <p:spPr>
          <a:xfrm>
            <a:off x="-2160" y="7920"/>
            <a:ext cx="4557600" cy="327672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9" name="Picture 7" descr=""/>
          <p:cNvPicPr/>
          <p:nvPr/>
        </p:nvPicPr>
        <p:blipFill>
          <a:blip r:embed="rId3"/>
          <a:stretch/>
        </p:blipFill>
        <p:spPr>
          <a:xfrm>
            <a:off x="8640" y="3429000"/>
            <a:ext cx="4548960" cy="3428640"/>
          </a:xfrm>
          <a:prstGeom prst="rect">
            <a:avLst/>
          </a:prstGeom>
          <a:ln>
            <a:noFill/>
          </a:ln>
        </p:spPr>
      </p:pic>
      <p:pic>
        <p:nvPicPr>
          <p:cNvPr id="240" name="Picture 8" descr=""/>
          <p:cNvPicPr/>
          <p:nvPr/>
        </p:nvPicPr>
        <p:blipFill>
          <a:blip r:embed="rId4"/>
          <a:stretch/>
        </p:blipFill>
        <p:spPr>
          <a:xfrm>
            <a:off x="4616280" y="-720"/>
            <a:ext cx="4563000" cy="328536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 rot="20967600">
            <a:off x="121320" y="241920"/>
            <a:ext cx="2689560" cy="14050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Выполнение муниципального задания,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18 330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 rot="1092600">
            <a:off x="6447960" y="934920"/>
            <a:ext cx="2689560" cy="14050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Приобретение коньков,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110 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2979720" y="1884240"/>
            <a:ext cx="3272400" cy="171036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Установка охранно-пожарной сигнализации в спорт. зале «Горняк»,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370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 rot="1092600">
            <a:off x="6235560" y="5244120"/>
            <a:ext cx="2905560" cy="14050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Замена водонагревателей,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609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6"/>
          <p:cNvSpPr/>
          <p:nvPr/>
        </p:nvSpPr>
        <p:spPr>
          <a:xfrm>
            <a:off x="3022920" y="4127040"/>
            <a:ext cx="3272400" cy="171036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Выполнение работ по замерам сопротивления изоляции на объектах учреждения,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90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7"/>
          <p:cNvSpPr/>
          <p:nvPr/>
        </p:nvSpPr>
        <p:spPr>
          <a:xfrm rot="1092600">
            <a:off x="6420240" y="2965320"/>
            <a:ext cx="2689560" cy="17488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Установка радиаторов отопления на стадионе «Горняк»,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31 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8"/>
          <p:cNvSpPr/>
          <p:nvPr/>
        </p:nvSpPr>
        <p:spPr>
          <a:xfrm>
            <a:off x="2843640" y="0"/>
            <a:ext cx="63000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Физическая культура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и спорт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9"/>
          <p:cNvSpPr/>
          <p:nvPr/>
        </p:nvSpPr>
        <p:spPr>
          <a:xfrm rot="20967600">
            <a:off x="41040" y="2504520"/>
            <a:ext cx="2689560" cy="18486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Замена труб в помещении бассейна «Дельфин»,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36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10"/>
          <p:cNvSpPr/>
          <p:nvPr/>
        </p:nvSpPr>
        <p:spPr>
          <a:xfrm rot="20967600">
            <a:off x="47880" y="4941720"/>
            <a:ext cx="2689560" cy="179208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Приобретение тренажеров и автоматов по продаже бахил,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119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99" dur="indefinite" restart="never" nodeType="tmRoot">
          <p:childTnLst>
            <p:seq>
              <p:cTn id="1400" dur="indefinite" nodeType="mainSeq">
                <p:childTnLst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5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7" fill="hold">
                      <p:stCondLst>
                        <p:cond delay="indefinite"/>
                      </p:stCondLst>
                      <p:childTnLst>
                        <p:par>
                          <p:cTn id="1408" fill="hold">
                            <p:stCondLst>
                              <p:cond delay="0"/>
                            </p:stCondLst>
                            <p:childTnLst>
                              <p:par>
                                <p:cTn id="1409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1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3" fill="hold">
                      <p:stCondLst>
                        <p:cond delay="indefinite"/>
                      </p:stCondLst>
                      <p:childTnLst>
                        <p:par>
                          <p:cTn id="1414" fill="hold">
                            <p:stCondLst>
                              <p:cond delay="0"/>
                            </p:stCondLst>
                            <p:childTnLst>
                              <p:par>
                                <p:cTn id="1415" nodeType="clickEffect" fill="hold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1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9" fill="hold">
                      <p:stCondLst>
                        <p:cond delay="indefinite"/>
                      </p:stCondLst>
                      <p:childTnLst>
                        <p:par>
                          <p:cTn id="1420" fill="hold">
                            <p:stCondLst>
                              <p:cond delay="0"/>
                            </p:stCondLst>
                            <p:childTnLst>
                              <p:par>
                                <p:cTn id="1421" nodeType="clickEffect" fill="hold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3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5" fill="hold">
                      <p:stCondLst>
                        <p:cond delay="indefinite"/>
                      </p:stCondLst>
                      <p:childTnLst>
                        <p:par>
                          <p:cTn id="1426" fill="hold">
                            <p:stCondLst>
                              <p:cond delay="0"/>
                            </p:stCondLst>
                            <p:childTnLst>
                              <p:par>
                                <p:cTn id="142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3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3" fill="hold">
                      <p:stCondLst>
                        <p:cond delay="indefinite"/>
                      </p:stCondLst>
                      <p:childTnLst>
                        <p:par>
                          <p:cTn id="1434" fill="hold">
                            <p:stCondLst>
                              <p:cond delay="0"/>
                            </p:stCondLst>
                            <p:childTnLst>
                              <p:par>
                                <p:cTn id="143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7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8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9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40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1" fill="hold">
                      <p:stCondLst>
                        <p:cond delay="indefinite"/>
                      </p:stCondLst>
                      <p:childTnLst>
                        <p:par>
                          <p:cTn id="1442" fill="hold">
                            <p:stCondLst>
                              <p:cond delay="0"/>
                            </p:stCondLst>
                            <p:childTnLst>
                              <p:par>
                                <p:cTn id="144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5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6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7" dur="1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48" dur="1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9" fill="hold">
                      <p:stCondLst>
                        <p:cond delay="indefinite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3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4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5" dur="1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56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7" fill="hold">
                      <p:stCondLst>
                        <p:cond delay="indefinite"/>
                      </p:stCondLst>
                      <p:childTnLst>
                        <p:par>
                          <p:cTn id="1458" fill="hold">
                            <p:stCondLst>
                              <p:cond delay="0"/>
                            </p:stCondLst>
                            <p:childTnLst>
                              <p:par>
                                <p:cTn id="145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1" dur="1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2" dur="1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3" dur="1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64"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5" fill="hold">
                      <p:stCondLst>
                        <p:cond delay="indefinite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9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0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1" dur="1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72"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7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8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9" dur="1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80" dur="1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1" fill="hold">
                      <p:stCondLst>
                        <p:cond delay="indefinite"/>
                      </p:stCondLst>
                      <p:childTnLst>
                        <p:par>
                          <p:cTn id="1482" fill="hold">
                            <p:stCondLst>
                              <p:cond delay="0"/>
                            </p:stCondLst>
                            <p:childTnLst>
                              <p:par>
                                <p:cTn id="148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5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6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7" dur="1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88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9" fill="hold">
                      <p:stCondLst>
                        <p:cond delay="indefinite"/>
                      </p:stCondLst>
                      <p:childTnLst>
                        <p:par>
                          <p:cTn id="1490" fill="hold">
                            <p:stCondLst>
                              <p:cond delay="0"/>
                            </p:stCondLst>
                            <p:childTnLst>
                              <p:par>
                                <p:cTn id="149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3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4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5" dur="1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96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 descr=""/>
          <p:cNvPicPr/>
          <p:nvPr/>
        </p:nvPicPr>
        <p:blipFill>
          <a:blip r:embed="rId1"/>
          <a:stretch/>
        </p:blipFill>
        <p:spPr>
          <a:xfrm>
            <a:off x="-18360" y="0"/>
            <a:ext cx="9174960" cy="6857640"/>
          </a:xfrm>
          <a:prstGeom prst="rect">
            <a:avLst/>
          </a:prstGeom>
          <a:ln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0" y="0"/>
            <a:ext cx="914364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Обслуживание государственного и муниципального долга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 rot="20626800">
            <a:off x="423360" y="1097640"/>
            <a:ext cx="3816000" cy="4868640"/>
          </a:xfrm>
          <a:prstGeom prst="irregularSeal1">
            <a:avLst/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Процентные платежи за пользование бюджетным кредитом,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71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97" dur="indefinite" restart="never" nodeType="tmRoot">
          <p:childTnLst>
            <p:seq>
              <p:cTn id="1498" dur="indefinite" nodeType="mainSeq">
                <p:childTnLst>
                  <p:par>
                    <p:cTn id="1499" fill="hold">
                      <p:stCondLst>
                        <p:cond delay="indefinite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3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04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5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6" fill="hold">
                      <p:stCondLst>
                        <p:cond delay="indefinite"/>
                      </p:stCondLst>
                      <p:childTnLst>
                        <p:par>
                          <p:cTn id="1507" fill="hold">
                            <p:stCondLst>
                              <p:cond delay="0"/>
                            </p:stCondLst>
                            <p:childTnLst>
                              <p:par>
                                <p:cTn id="150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1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1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" descr=""/>
          <p:cNvPicPr/>
          <p:nvPr/>
        </p:nvPicPr>
        <p:blipFill>
          <a:blip r:embed="rId1"/>
          <a:stretch/>
        </p:blipFill>
        <p:spPr>
          <a:xfrm>
            <a:off x="1619640" y="645840"/>
            <a:ext cx="5666760" cy="3428640"/>
          </a:xfrm>
          <a:prstGeom prst="rect">
            <a:avLst/>
          </a:prstGeom>
          <a:ln>
            <a:noFill/>
          </a:ln>
        </p:spPr>
      </p:pic>
      <p:sp>
        <p:nvSpPr>
          <p:cNvPr id="254" name="CustomShape 1"/>
          <p:cNvSpPr/>
          <p:nvPr/>
        </p:nvSpPr>
        <p:spPr>
          <a:xfrm>
            <a:off x="0" y="-61920"/>
            <a:ext cx="91436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Результат исполнения бюджета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2635560" y="1964880"/>
            <a:ext cx="11516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216 766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5390280" y="1964880"/>
            <a:ext cx="115164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221 127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 rot="21300000">
            <a:off x="1289520" y="5212440"/>
            <a:ext cx="6563880" cy="573840"/>
          </a:xfrm>
          <a:prstGeom prst="mathMinus">
            <a:avLst>
              <a:gd name="adj1" fmla="val 23520"/>
            </a:avLst>
          </a:prstGeom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58" name="CustomShape 5"/>
          <p:cNvSpPr/>
          <p:nvPr/>
        </p:nvSpPr>
        <p:spPr>
          <a:xfrm>
            <a:off x="1097280" y="4212360"/>
            <a:ext cx="2742840" cy="11437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59" name="CustomShape 6"/>
          <p:cNvSpPr/>
          <p:nvPr/>
        </p:nvSpPr>
        <p:spPr>
          <a:xfrm>
            <a:off x="4846320" y="4069440"/>
            <a:ext cx="2925720" cy="120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9400" rIns="149400" tIns="149400" bIns="149400" anchor="ctr"/>
          <a:p>
            <a:pPr algn="ctr">
              <a:lnSpc>
                <a:spcPct val="90000"/>
              </a:lnSpc>
            </a:pPr>
            <a:r>
              <a:rPr b="0" lang="ru-RU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Дефицит бюджета составил 4 %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7"/>
          <p:cNvSpPr/>
          <p:nvPr/>
        </p:nvSpPr>
        <p:spPr>
          <a:xfrm>
            <a:off x="5303520" y="5642640"/>
            <a:ext cx="2742840" cy="114372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61" name="CustomShape 8"/>
          <p:cNvSpPr/>
          <p:nvPr/>
        </p:nvSpPr>
        <p:spPr>
          <a:xfrm>
            <a:off x="1371600" y="5728680"/>
            <a:ext cx="2925720" cy="120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49400" rIns="149400" tIns="149400" bIns="149400" anchor="ctr"/>
          <a:p>
            <a:pPr algn="ctr">
              <a:lnSpc>
                <a:spcPct val="90000"/>
              </a:lnSpc>
            </a:pPr>
            <a:r>
              <a:rPr b="0" lang="ru-RU" sz="2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Расходы превысили доходы на 4 360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14" dur="indefinite" restart="never" nodeType="tmRoot">
          <p:childTnLst>
            <p:seq>
              <p:cTn id="1515" dur="indefinite" nodeType="mainSeq">
                <p:childTnLst>
                  <p:par>
                    <p:cTn id="1516" fill="hold">
                      <p:stCondLst>
                        <p:cond delay="indefinite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0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21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2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3" fill="hold">
                      <p:stCondLst>
                        <p:cond delay="indefinite"/>
                      </p:stCondLst>
                      <p:childTnLst>
                        <p:par>
                          <p:cTn id="1524" fill="hold">
                            <p:stCondLst>
                              <p:cond delay="0"/>
                            </p:stCondLst>
                            <p:childTnLst>
                              <p:par>
                                <p:cTn id="1525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2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5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36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7" fill="hold">
                      <p:stCondLst>
                        <p:cond delay="indefinite"/>
                      </p:stCondLst>
                      <p:childTnLst>
                        <p:par>
                          <p:cTn id="1538" fill="hold">
                            <p:stCondLst>
                              <p:cond delay="0"/>
                            </p:stCondLst>
                            <p:childTnLst>
                              <p:par>
                                <p:cTn id="1539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4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4" fill="hold">
                      <p:stCondLst>
                        <p:cond delay="indefinite"/>
                      </p:stCondLst>
                      <p:childTnLst>
                        <p:par>
                          <p:cTn id="1545" fill="hold">
                            <p:stCondLst>
                              <p:cond delay="0"/>
                            </p:stCondLst>
                            <p:childTnLst>
                              <p:par>
                                <p:cTn id="1546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1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6" fill="hold">
                      <p:stCondLst>
                        <p:cond delay="indefinite"/>
                      </p:stCondLst>
                      <p:childTnLst>
                        <p:par>
                          <p:cTn id="1557" fill="hold">
                            <p:stCondLst>
                              <p:cond delay="0"/>
                            </p:stCondLst>
                            <p:childTnLst>
                              <p:par>
                                <p:cTn id="1558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8" nodeType="with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3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5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nodeType="with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5" dur="1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 descr=""/>
          <p:cNvPicPr/>
          <p:nvPr/>
        </p:nvPicPr>
        <p:blipFill>
          <a:blip r:embed="rId1"/>
          <a:stretch/>
        </p:blipFill>
        <p:spPr>
          <a:xfrm>
            <a:off x="967680" y="961200"/>
            <a:ext cx="7339680" cy="4771440"/>
          </a:xfrm>
          <a:prstGeom prst="rect">
            <a:avLst/>
          </a:prstGeom>
          <a:ln>
            <a:noFill/>
          </a:ln>
        </p:spPr>
      </p:pic>
      <p:sp>
        <p:nvSpPr>
          <p:cNvPr id="263" name="CustomShape 1"/>
          <p:cNvSpPr/>
          <p:nvPr/>
        </p:nvSpPr>
        <p:spPr>
          <a:xfrm>
            <a:off x="967680" y="0"/>
            <a:ext cx="7339680" cy="913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Остаток средств на едином счете бюджета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на 01.01.2015 года - 25 909 тыс. руб.,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 том числе целевых средств - 22 552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27360" y="5865120"/>
            <a:ext cx="4505760" cy="913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Кредиторская задолженность на 01.01.2015 года –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739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4716000" y="5865120"/>
            <a:ext cx="4427640" cy="9133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Дебиторская задолженность –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92 229 тыс. руб. (авансирование участия в долевом строительстве)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00" dur="indefinite" restart="never" nodeType="tmRoot">
          <p:childTnLst>
            <p:seq>
              <p:cTn id="1601" dur="indefinite" nodeType="mainSeq">
                <p:childTnLst>
                  <p:par>
                    <p:cTn id="1602" fill="hold">
                      <p:stCondLst>
                        <p:cond delay="indefinite"/>
                      </p:stCondLst>
                      <p:childTnLst>
                        <p:par>
                          <p:cTn id="1603" fill="hold">
                            <p:stCondLst>
                              <p:cond delay="0"/>
                            </p:stCondLst>
                            <p:childTnLst>
                              <p:par>
                                <p:cTn id="160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0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7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0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0" fill="hold">
                      <p:stCondLst>
                        <p:cond delay="indefinite"/>
                      </p:stCondLst>
                      <p:childTnLst>
                        <p:par>
                          <p:cTn id="1611" fill="hold">
                            <p:stCondLst>
                              <p:cond delay="0"/>
                            </p:stCondLst>
                            <p:childTnLst>
                              <p:par>
                                <p:cTn id="1612" nodeType="clickEffect" fill="hold" presetClass="entr" presetID="2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2" fill="hold">
                      <p:stCondLst>
                        <p:cond delay="indefinite"/>
                      </p:stCondLst>
                      <p:childTnLst>
                        <p:par>
                          <p:cTn id="1623" fill="hold">
                            <p:stCondLst>
                              <p:cond delay="0"/>
                            </p:stCondLst>
                            <p:childTnLst>
                              <p:par>
                                <p:cTn id="1624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6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2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8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9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4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35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6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7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638" dur="indefinite" restart="never" nodeType="tmRoot">
          <p:childTnLst>
            <p:seq>
              <p:cTn id="1639" dur="indefinite" nodeType="mainSeq">
                <p:childTnLst>
                  <p:par>
                    <p:cTn id="1640" fill="hold">
                      <p:stCondLst>
                        <p:cond delay="indefinite"/>
                      </p:stCondLst>
                      <p:childTnLst>
                        <p:par>
                          <p:cTn id="1641" fill="hold">
                            <p:stCondLst>
                              <p:cond delay="0"/>
                            </p:stCondLst>
                            <p:childTnLst>
                              <p:par>
                                <p:cTn id="1642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44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45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6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7" fill="hold">
                      <p:stCondLst>
                        <p:cond delay="indefinite"/>
                      </p:stCondLst>
                      <p:childTnLst>
                        <p:par>
                          <p:cTn id="1648" fill="hold">
                            <p:stCondLst>
                              <p:cond delay="0"/>
                            </p:stCondLst>
                            <p:childTnLst>
                              <p:par>
                                <p:cTn id="1649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1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52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3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4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56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57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8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9" fill="hold">
                      <p:stCondLst>
                        <p:cond delay="indefinite"/>
                      </p:stCondLst>
                      <p:childTnLst>
                        <p:par>
                          <p:cTn id="1660" fill="hold">
                            <p:stCondLst>
                              <p:cond delay="0"/>
                            </p:stCondLst>
                            <p:childTnLst>
                              <p:par>
                                <p:cTn id="1661" nodeType="click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3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64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5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6" nodeType="with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68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69" dur="2000" fill="hold"/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0" dur="2000" fill="hold"/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30680" cy="6857640"/>
          </a:xfrm>
          <a:prstGeom prst="rect">
            <a:avLst/>
          </a:prstGeom>
          <a:ln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7920" y="5253120"/>
            <a:ext cx="2401560" cy="1508400"/>
          </a:xfrm>
          <a:prstGeom prst="roundRect">
            <a:avLst>
              <a:gd name="adj" fmla="val 10000"/>
            </a:avLst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960" rIns="49680" tIns="93960" bIns="93960" anchor="ctr"/>
          <a:p>
            <a:pPr algn="ctr">
              <a:lnSpc>
                <a:spcPct val="90000"/>
              </a:lnSpc>
            </a:pPr>
            <a:r>
              <a:rPr b="0" lang="ru-RU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Муниципальный дорожный фонд сформирован в размере 1 623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650320" y="5709600"/>
            <a:ext cx="509040" cy="595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3"/>
          <p:cNvSpPr/>
          <p:nvPr/>
        </p:nvSpPr>
        <p:spPr>
          <a:xfrm>
            <a:off x="3371040" y="5253120"/>
            <a:ext cx="2401560" cy="1508400"/>
          </a:xfrm>
          <a:prstGeom prst="roundRect">
            <a:avLst>
              <a:gd name="adj" fmla="val 10000"/>
            </a:avLst>
          </a:pr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960" rIns="49680" tIns="93960" bIns="93960" anchor="ctr"/>
          <a:p>
            <a:pPr algn="ctr">
              <a:lnSpc>
                <a:spcPct val="90000"/>
              </a:lnSpc>
            </a:pPr>
            <a:r>
              <a:rPr b="0" lang="ru-RU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Средства использованы на выполнение работ по ремонту участка дороги от границы нового асфальта в районе дома 3-21 в сторону площади «Магнетит»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6013080" y="5709600"/>
            <a:ext cx="509040" cy="595440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5"/>
          <p:cNvSpPr/>
          <p:nvPr/>
        </p:nvSpPr>
        <p:spPr>
          <a:xfrm>
            <a:off x="6733800" y="5253120"/>
            <a:ext cx="2401560" cy="1508400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960" rIns="49680" tIns="93960" bIns="93960" anchor="ctr"/>
          <a:p>
            <a:pPr algn="ctr">
              <a:lnSpc>
                <a:spcPct val="90000"/>
              </a:lnSpc>
            </a:pPr>
            <a:r>
              <a:rPr b="0" lang="ru-RU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Остаток средств фонда по состоянию на 01.01.2015 года составил 35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71" dur="indefinite" restart="never" nodeType="tmRoot">
          <p:childTnLst>
            <p:seq>
              <p:cTn id="1672" dur="indefinite" nodeType="mainSeq">
                <p:childTnLst>
                  <p:par>
                    <p:cTn id="1673" fill="hold">
                      <p:stCondLst>
                        <p:cond delay="indefinite"/>
                      </p:stCondLst>
                      <p:childTnLst>
                        <p:par>
                          <p:cTn id="1674" fill="hold">
                            <p:stCondLst>
                              <p:cond delay="0"/>
                            </p:stCondLst>
                            <p:childTnLst>
                              <p:par>
                                <p:cTn id="1675" nodeType="clickEffect" fill="hold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id="167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8" fill="hold">
                      <p:stCondLst>
                        <p:cond delay="indefinite"/>
                      </p:stCondLst>
                      <p:childTnLst>
                        <p:par>
                          <p:cTn id="1679" fill="hold">
                            <p:stCondLst>
                              <p:cond delay="0"/>
                            </p:stCondLst>
                            <p:childTnLst>
                              <p:par>
                                <p:cTn id="1680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82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83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6" fill="hold">
                      <p:stCondLst>
                        <p:cond delay="indefinite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0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91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3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4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6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97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9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04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0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7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8" nodeType="with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10" dur="2000"/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11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3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0" y="45720"/>
            <a:ext cx="9143640" cy="612360"/>
          </a:xfrm>
          <a:prstGeom prst="ribbon">
            <a:avLst>
              <a:gd name="adj1" fmla="val 16667"/>
              <a:gd name="adj2" fmla="val 71944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Реализация муниципальных программ Железногорск-Илимского городского поселени в 2014 году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0" y="1134000"/>
            <a:ext cx="2800080" cy="1764360"/>
          </a:xfrm>
          <a:prstGeom prst="cloudCallout">
            <a:avLst>
              <a:gd name="adj1" fmla="val 57273"/>
              <a:gd name="adj2" fmla="val -74231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Действовало 11 муниципальных программ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5976720" y="1268640"/>
            <a:ext cx="2907720" cy="1764360"/>
          </a:xfrm>
          <a:prstGeom prst="cloudCallout">
            <a:avLst>
              <a:gd name="adj1" fmla="val -70162"/>
              <a:gd name="adj2" fmla="val -77829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Израсходовано средств по программам 121 316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3150000" y="1134000"/>
            <a:ext cx="2448000" cy="1465920"/>
          </a:xfrm>
          <a:prstGeom prst="cloudCallout">
            <a:avLst>
              <a:gd name="adj1" fmla="val 66520"/>
              <a:gd name="adj2" fmla="val 33472"/>
            </a:avLst>
          </a:prstGeom>
          <a:solidFill>
            <a:srgbClr val="ff33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Средства федерального бюджета  -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186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666720" y="3141000"/>
            <a:ext cx="2448000" cy="1564200"/>
          </a:xfrm>
          <a:prstGeom prst="cloudCallout">
            <a:avLst>
              <a:gd name="adj1" fmla="val 138945"/>
              <a:gd name="adj2" fmla="val -60689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Средства областного бюджета  -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47 200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6"/>
          <p:cNvSpPr/>
          <p:nvPr/>
        </p:nvSpPr>
        <p:spPr>
          <a:xfrm>
            <a:off x="846000" y="5189400"/>
            <a:ext cx="2304000" cy="1458000"/>
          </a:xfrm>
          <a:prstGeom prst="cloudCallout">
            <a:avLst>
              <a:gd name="adj1" fmla="val 162072"/>
              <a:gd name="adj2" fmla="val -178244"/>
            </a:avLst>
          </a:prstGeom>
          <a:solidFill>
            <a:schemeClr val="accent4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Средства районного бюджета  -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7"/>
          <p:cNvSpPr/>
          <p:nvPr/>
        </p:nvSpPr>
        <p:spPr>
          <a:xfrm>
            <a:off x="6300360" y="4295520"/>
            <a:ext cx="2843280" cy="1609920"/>
          </a:xfrm>
          <a:prstGeom prst="cloudCallout">
            <a:avLst>
              <a:gd name="adj1" fmla="val -7407"/>
              <a:gd name="adj2" fmla="val -114730"/>
            </a:avLst>
          </a:prstGeom>
          <a:solidFill>
            <a:srgbClr val="0000ff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Средства Фонда содействия реформированию ЖКХ  -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64 334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8"/>
          <p:cNvSpPr/>
          <p:nvPr/>
        </p:nvSpPr>
        <p:spPr>
          <a:xfrm>
            <a:off x="3780000" y="5247720"/>
            <a:ext cx="2196360" cy="1609920"/>
          </a:xfrm>
          <a:prstGeom prst="cloudCallout">
            <a:avLst>
              <a:gd name="adj1" fmla="val 84445"/>
              <a:gd name="adj2" fmla="val -177030"/>
            </a:avLst>
          </a:prstGeom>
          <a:solidFill>
            <a:schemeClr val="accent1">
              <a:lumMod val="7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Средства городского бюджета  -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6 589 тыс. 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14" dur="indefinite" restart="never" nodeType="tmRoot">
          <p:childTnLst>
            <p:seq>
              <p:cTn id="1715" dur="indefinite" nodeType="mainSeq">
                <p:childTnLst>
                  <p:par>
                    <p:cTn id="1716" fill="hold">
                      <p:stCondLst>
                        <p:cond delay="indefinite"/>
                      </p:stCondLst>
                      <p:childTnLst>
                        <p:par>
                          <p:cTn id="1717" fill="hold">
                            <p:stCondLst>
                              <p:cond delay="0"/>
                            </p:stCondLst>
                            <p:childTnLst>
                              <p:par>
                                <p:cTn id="171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72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1" fill="hold">
                      <p:stCondLst>
                        <p:cond delay="indefinite"/>
                      </p:stCondLst>
                      <p:childTnLst>
                        <p:par>
                          <p:cTn id="1722" fill="hold">
                            <p:stCondLst>
                              <p:cond delay="0"/>
                            </p:stCondLst>
                            <p:childTnLst>
                              <p:par>
                                <p:cTn id="1723" nodeType="clickEffect" fill="hold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5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6" dur="1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7" fill="hold">
                      <p:stCondLst>
                        <p:cond delay="indefinite"/>
                      </p:stCondLst>
                      <p:childTnLst>
                        <p:par>
                          <p:cTn id="1728" fill="hold">
                            <p:stCondLst>
                              <p:cond delay="0"/>
                            </p:stCondLst>
                            <p:childTnLst>
                              <p:par>
                                <p:cTn id="1729" nodeType="clickEffect" fill="hold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31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2" dur="1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3" fill="hold">
                      <p:stCondLst>
                        <p:cond delay="indefinite"/>
                      </p:stCondLst>
                      <p:childTnLst>
                        <p:par>
                          <p:cTn id="1734" fill="hold">
                            <p:stCondLst>
                              <p:cond delay="0"/>
                            </p:stCondLst>
                            <p:childTnLst>
                              <p:par>
                                <p:cTn id="1735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37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8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9" dur="1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40" dur="1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1" fill="hold">
                      <p:stCondLst>
                        <p:cond delay="indefinite"/>
                      </p:stCondLst>
                      <p:childTnLst>
                        <p:par>
                          <p:cTn id="1742" fill="hold">
                            <p:stCondLst>
                              <p:cond delay="0"/>
                            </p:stCondLst>
                            <p:childTnLst>
                              <p:par>
                                <p:cTn id="1743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45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6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7" dur="1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48" dur="1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9" fill="hold">
                      <p:stCondLst>
                        <p:cond delay="indefinite"/>
                      </p:stCondLst>
                      <p:childTnLst>
                        <p:par>
                          <p:cTn id="1750" fill="hold">
                            <p:stCondLst>
                              <p:cond delay="0"/>
                            </p:stCondLst>
                            <p:childTnLst>
                              <p:par>
                                <p:cTn id="1751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3" dur="1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4" dur="1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5" dur="1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56"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7" fill="hold">
                      <p:stCondLst>
                        <p:cond delay="indefinite"/>
                      </p:stCondLst>
                      <p:childTnLst>
                        <p:par>
                          <p:cTn id="1758" fill="hold">
                            <p:stCondLst>
                              <p:cond delay="0"/>
                            </p:stCondLst>
                            <p:childTnLst>
                              <p:par>
                                <p:cTn id="175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1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2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3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64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5" fill="hold">
                      <p:stCondLst>
                        <p:cond delay="indefinite"/>
                      </p:stCondLst>
                      <p:childTnLst>
                        <p:par>
                          <p:cTn id="1766" fill="hold">
                            <p:stCondLst>
                              <p:cond delay="0"/>
                            </p:stCondLst>
                            <p:childTnLst>
                              <p:par>
                                <p:cTn id="1767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9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0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1" dur="1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72"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0" y="19440"/>
            <a:ext cx="9143640" cy="103284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Мероприятия, направленные на оптимизацию расходов бюджета Железногорск-Илимского городского поселения в 2014 году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-6645960" y="-35640"/>
            <a:ext cx="7909560" cy="7909560"/>
          </a:xfrm>
          <a:prstGeom prst="blockArc">
            <a:avLst>
              <a:gd name="adj1" fmla="val 18900000"/>
              <a:gd name="adj2" fmla="val 2700000"/>
              <a:gd name="adj3" fmla="val 273"/>
            </a:avLst>
          </a:prstGeom>
          <a:noFill/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2" name="CustomShape 3"/>
          <p:cNvSpPr/>
          <p:nvPr/>
        </p:nvSpPr>
        <p:spPr>
          <a:xfrm>
            <a:off x="552240" y="1347840"/>
            <a:ext cx="8507880" cy="734400"/>
          </a:xfrm>
          <a:prstGeom prst="rect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83200" rIns="38160" tIns="38160" bIns="38160" anchor="ctr"/>
          <a:p>
            <a:pPr>
              <a:lnSpc>
                <a:spcPct val="90000"/>
              </a:lnSpc>
            </a:pPr>
            <a:r>
              <a:rPr b="0" lang="ru-RU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По результатам осуществления закупок при использовании механизма электронных торгов заключен 51 муниципальный контракт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92880" y="1256040"/>
            <a:ext cx="918360" cy="91836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4" name="CustomShape 5"/>
          <p:cNvSpPr/>
          <p:nvPr/>
        </p:nvSpPr>
        <p:spPr>
          <a:xfrm>
            <a:off x="1078560" y="2449800"/>
            <a:ext cx="7981200" cy="734400"/>
          </a:xfrm>
          <a:prstGeom prst="rect">
            <a:avLst/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83200" rIns="38160" tIns="38160" bIns="38160" anchor="ctr"/>
          <a:p>
            <a:pPr>
              <a:lnSpc>
                <a:spcPct val="90000"/>
              </a:lnSpc>
            </a:pPr>
            <a:r>
              <a:rPr b="0" lang="ru-RU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110 контрактов заключено с единственным поставщиком в соответствии со ст. 93 Федерального закона № 44-ФЗ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6"/>
          <p:cNvSpPr/>
          <p:nvPr/>
        </p:nvSpPr>
        <p:spPr>
          <a:xfrm>
            <a:off x="619560" y="2358000"/>
            <a:ext cx="918360" cy="91836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6" name="CustomShape 7"/>
          <p:cNvSpPr/>
          <p:nvPr/>
        </p:nvSpPr>
        <p:spPr>
          <a:xfrm>
            <a:off x="1240200" y="3551760"/>
            <a:ext cx="7819560" cy="73440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83200" rIns="38160" tIns="38160" bIns="38160" anchor="ctr"/>
          <a:p>
            <a:pPr>
              <a:lnSpc>
                <a:spcPct val="90000"/>
              </a:lnSpc>
            </a:pPr>
            <a:r>
              <a:rPr b="0" lang="ru-RU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Всего размещено заказа на сумму 160 015 тыс. рублей, экономия бюджетных средств составила 5 077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8"/>
          <p:cNvSpPr/>
          <p:nvPr/>
        </p:nvSpPr>
        <p:spPr>
          <a:xfrm>
            <a:off x="780840" y="3459960"/>
            <a:ext cx="918360" cy="91836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88" name="CustomShape 9"/>
          <p:cNvSpPr/>
          <p:nvPr/>
        </p:nvSpPr>
        <p:spPr>
          <a:xfrm>
            <a:off x="1078560" y="4654080"/>
            <a:ext cx="7981200" cy="734400"/>
          </a:xfrm>
          <a:prstGeom prst="rect">
            <a:avLst/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83200" rIns="38160" tIns="38160" bIns="38160" anchor="ctr"/>
          <a:p>
            <a:pPr>
              <a:lnSpc>
                <a:spcPct val="90000"/>
              </a:lnSpc>
            </a:pPr>
            <a:r>
              <a:rPr b="0" lang="ru-RU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Выплата заработной платы осуществлялась в пределах фонда оплаты труда. Экономия фонда оплаты труда, начислений на оплату труда составила 243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10"/>
          <p:cNvSpPr/>
          <p:nvPr/>
        </p:nvSpPr>
        <p:spPr>
          <a:xfrm>
            <a:off x="619560" y="4561920"/>
            <a:ext cx="918360" cy="91836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90" name="CustomShape 11"/>
          <p:cNvSpPr/>
          <p:nvPr/>
        </p:nvSpPr>
        <p:spPr>
          <a:xfrm>
            <a:off x="552240" y="5756040"/>
            <a:ext cx="8507880" cy="734400"/>
          </a:xfrm>
          <a:prstGeom prst="rect">
            <a:avLst/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583200" rIns="38160" tIns="38160" bIns="38160" anchor="ctr"/>
          <a:p>
            <a:pPr>
              <a:lnSpc>
                <a:spcPct val="90000"/>
              </a:lnSpc>
            </a:pPr>
            <a:r>
              <a:rPr b="0" lang="ru-RU" sz="15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 рамках социального партнерства с хозяйствующими субъектами за 2014 год заключено 28 соглашений о социально-экономическом сотрудничестве на сумму 686 тыс. рублей, из них исполнено на сумму 660 тыс. рублей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12"/>
          <p:cNvSpPr/>
          <p:nvPr/>
        </p:nvSpPr>
        <p:spPr>
          <a:xfrm>
            <a:off x="92880" y="5663880"/>
            <a:ext cx="918360" cy="91836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</p:spTree>
  </p:cSld>
  <p:timing>
    <p:tnLst>
      <p:par>
        <p:cTn id="1773" dur="indefinite" restart="never" nodeType="tmRoot">
          <p:childTnLst>
            <p:seq>
              <p:cTn id="1774" dur="indefinite" nodeType="mainSeq">
                <p:childTnLst>
                  <p:par>
                    <p:cTn id="1775" fill="hold">
                      <p:stCondLst>
                        <p:cond delay="indefinite"/>
                      </p:stCondLst>
                      <p:childTnLst>
                        <p:par>
                          <p:cTn id="1776" fill="hold">
                            <p:stCondLst>
                              <p:cond delay="0"/>
                            </p:stCondLst>
                            <p:childTnLst>
                              <p:par>
                                <p:cTn id="177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779"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0" fill="hold">
                      <p:stCondLst>
                        <p:cond delay="indefinite"/>
                      </p:stCondLst>
                      <p:childTnLst>
                        <p:par>
                          <p:cTn id="1781" fill="hold">
                            <p:stCondLst>
                              <p:cond delay="0"/>
                            </p:stCondLst>
                            <p:childTnLst>
                              <p:par>
                                <p:cTn id="178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87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8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9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1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93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4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9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7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99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0" fill="hold">
                      <p:stCondLst>
                        <p:cond delay="indefinite"/>
                      </p:stCondLst>
                      <p:childTnLst>
                        <p:par>
                          <p:cTn id="1801" fill="hold">
                            <p:stCondLst>
                              <p:cond delay="0"/>
                            </p:stCondLst>
                            <p:childTnLst>
                              <p:par>
                                <p:cTn id="1802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0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07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8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1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13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4" fill="hold">
                      <p:stCondLst>
                        <p:cond delay="indefinite"/>
                      </p:stCondLst>
                      <p:childTnLst>
                        <p:par>
                          <p:cTn id="1815" fill="hold">
                            <p:stCondLst>
                              <p:cond delay="0"/>
                            </p:stCondLst>
                            <p:childTnLst>
                              <p:par>
                                <p:cTn id="181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1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19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21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2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5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27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3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35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6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9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0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41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2" fill="hold">
                      <p:stCondLst>
                        <p:cond delay="indefinite"/>
                      </p:stCondLst>
                      <p:childTnLst>
                        <p:par>
                          <p:cTn id="1843" fill="hold">
                            <p:stCondLst>
                              <p:cond delay="0"/>
                            </p:stCondLst>
                            <p:childTnLst>
                              <p:par>
                                <p:cTn id="184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6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7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8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49" dur="2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0" nodeType="with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52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3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4" dur="2000" fill="hold"/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55" dur="2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" descr=""/>
          <p:cNvPicPr/>
          <p:nvPr/>
        </p:nvPicPr>
        <p:blipFill>
          <a:blip r:embed="rId1"/>
          <a:stretch/>
        </p:blipFill>
        <p:spPr>
          <a:xfrm>
            <a:off x="-4320" y="-3240"/>
            <a:ext cx="9147960" cy="6860880"/>
          </a:xfrm>
          <a:prstGeom prst="rect">
            <a:avLst/>
          </a:prstGeom>
          <a:ln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-4320" y="3213000"/>
            <a:ext cx="9147960" cy="359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СПАСИБО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ЗА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ВНИМАНИЕ!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Главный специалист отдела финансового планирования и контроля Вяткина Н.Ю.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856" dur="indefinite" restart="never" nodeType="tmRoot">
          <p:childTnLst>
            <p:seq>
              <p:cTn id="1857" dur="indefinite" nodeType="mainSeq">
                <p:childTnLst>
                  <p:par>
                    <p:cTn id="1858" fill="hold">
                      <p:stCondLst>
                        <p:cond delay="indefinite"/>
                      </p:stCondLst>
                      <p:childTnLst>
                        <p:par>
                          <p:cTn id="1859" fill="hold">
                            <p:stCondLst>
                              <p:cond delay="0"/>
                            </p:stCondLst>
                            <p:childTnLst>
                              <p:par>
                                <p:cTn id="1860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862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3" fill="hold">
                      <p:stCondLst>
                        <p:cond delay="indefinite"/>
                      </p:stCondLst>
                      <p:childTnLst>
                        <p:par>
                          <p:cTn id="1864" fill="hold">
                            <p:stCondLst>
                              <p:cond delay="0"/>
                            </p:stCondLst>
                            <p:childTnLst>
                              <p:par>
                                <p:cTn id="1865" nodeType="clickEffect" fill="hold" presetClass="entr" presetID="5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8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valueType="num">
                                      <p:cBhvr additive="repl">
                                        <p:cTn id="18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#ppt_y)"/>
                                      </p:to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467640" y="1556640"/>
            <a:ext cx="8229240" cy="305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i="1" lang="ru-RU" sz="4700" spc="-1" strike="noStrike">
                <a:solidFill>
                  <a:srgbClr val="d519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 бюджетным законодательством Российской Федерации,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5508000" y="0"/>
            <a:ext cx="3393720" cy="4220640"/>
          </a:xfrm>
          <a:prstGeom prst="rect">
            <a:avLst/>
          </a:prstGeom>
          <a:ln>
            <a:noFill/>
          </a:ln>
        </p:spPr>
      </p:pic>
      <p:pic>
        <p:nvPicPr>
          <p:cNvPr id="93" name="Picture 2" descr=""/>
          <p:cNvPicPr/>
          <p:nvPr/>
        </p:nvPicPr>
        <p:blipFill>
          <a:blip r:embed="rId2"/>
          <a:stretch/>
        </p:blipFill>
        <p:spPr>
          <a:xfrm>
            <a:off x="179640" y="0"/>
            <a:ext cx="4220640" cy="4220640"/>
          </a:xfrm>
          <a:prstGeom prst="rect">
            <a:avLst/>
          </a:prstGeom>
          <a:ln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0" y="4005000"/>
            <a:ext cx="9143640" cy="2872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i="1" lang="ru-RU" sz="3600" spc="-1" strike="noStrike">
                <a:solidFill>
                  <a:srgbClr val="d519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 нормативно-правовыми актами</a:t>
            </a:r>
            <a:r>
              <a:rPr b="1" i="1" lang="ru-RU" sz="3600" spc="-1" strike="noStrike">
                <a:solidFill>
                  <a:srgbClr val="d519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1" i="1" lang="ru-RU" sz="3600" spc="-1" strike="noStrike">
                <a:solidFill>
                  <a:srgbClr val="d519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Иркутской области и органов местного самоуправления города</a:t>
            </a:r>
            <a:r>
              <a:rPr b="1" i="1" lang="ru-RU" sz="3600" spc="-1" strike="noStrike">
                <a:solidFill>
                  <a:srgbClr val="d519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b="1" i="1" lang="ru-RU" sz="3600" spc="-1" strike="noStrike">
                <a:solidFill>
                  <a:srgbClr val="d519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Железногорск-Илимский,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"/>
          <p:cNvPicPr/>
          <p:nvPr/>
        </p:nvPicPr>
        <p:blipFill>
          <a:blip r:embed="rId1"/>
          <a:stretch/>
        </p:blipFill>
        <p:spPr>
          <a:xfrm>
            <a:off x="3168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96" name="TextShape 1"/>
          <p:cNvSpPr txBox="1"/>
          <p:nvPr/>
        </p:nvSpPr>
        <p:spPr>
          <a:xfrm>
            <a:off x="488880" y="3645000"/>
            <a:ext cx="8229240" cy="321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на основании бюджетных смет учреждений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4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755640" y="1628640"/>
            <a:ext cx="7665840" cy="5229000"/>
          </a:xfrm>
          <a:prstGeom prst="rect">
            <a:avLst/>
          </a:prstGeom>
          <a:ln>
            <a:noFill/>
          </a:ln>
        </p:spPr>
      </p:pic>
      <p:sp>
        <p:nvSpPr>
          <p:cNvPr id="98" name="TextShape 1"/>
          <p:cNvSpPr txBox="1"/>
          <p:nvPr/>
        </p:nvSpPr>
        <p:spPr>
          <a:xfrm>
            <a:off x="-3960" y="0"/>
            <a:ext cx="9147600" cy="17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marL="48456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По итогам 2014 года поступило </a:t>
            </a:r>
            <a:r>
              <a:rPr b="0"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
</a:t>
            </a:r>
            <a:r>
              <a:rPr b="0"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216 766 тыс. руб. при плане 216 170 тыс. руб., </a:t>
            </a:r>
            <a:r>
              <a:rPr b="0"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
</a:t>
            </a:r>
            <a:r>
              <a:rPr b="0" lang="ru-RU" sz="3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что составило 100% исполнения плана</a:t>
            </a:r>
            <a:endParaRPr b="0" lang="ru-RU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193000" y="2410560"/>
            <a:ext cx="605520" cy="3519360"/>
          </a:xfrm>
          <a:custGeom>
            <a:avLst/>
            <a:gdLst/>
            <a:ahLst/>
            <a:rect l="l" t="t" r="r" b="b"/>
            <a:pathLst>
              <a:path w="605907" h="3519602">
                <a:moveTo>
                  <a:pt x="0" y="0"/>
                </a:moveTo>
                <a:lnTo>
                  <a:pt x="0" y="3519602"/>
                </a:lnTo>
                <a:lnTo>
                  <a:pt x="605907" y="3519602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0" name="CustomShape 2"/>
          <p:cNvSpPr/>
          <p:nvPr/>
        </p:nvSpPr>
        <p:spPr>
          <a:xfrm>
            <a:off x="5193000" y="2410560"/>
            <a:ext cx="605520" cy="2163960"/>
          </a:xfrm>
          <a:custGeom>
            <a:avLst/>
            <a:gdLst/>
            <a:ahLst/>
            <a:rect l="l" t="t" r="r" b="b"/>
            <a:pathLst>
              <a:path w="605907" h="2164332">
                <a:moveTo>
                  <a:pt x="0" y="0"/>
                </a:moveTo>
                <a:lnTo>
                  <a:pt x="0" y="2164332"/>
                </a:lnTo>
                <a:lnTo>
                  <a:pt x="605907" y="2164332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1" name="CustomShape 3"/>
          <p:cNvSpPr/>
          <p:nvPr/>
        </p:nvSpPr>
        <p:spPr>
          <a:xfrm>
            <a:off x="5193000" y="2410560"/>
            <a:ext cx="605520" cy="830880"/>
          </a:xfrm>
          <a:custGeom>
            <a:avLst/>
            <a:gdLst/>
            <a:ahLst/>
            <a:rect l="l" t="t" r="r" b="b"/>
            <a:pathLst>
              <a:path w="605907" h="831367">
                <a:moveTo>
                  <a:pt x="0" y="0"/>
                </a:moveTo>
                <a:lnTo>
                  <a:pt x="0" y="831367"/>
                </a:lnTo>
                <a:lnTo>
                  <a:pt x="605907" y="831367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2" name="CustomShape 4"/>
          <p:cNvSpPr/>
          <p:nvPr/>
        </p:nvSpPr>
        <p:spPr>
          <a:xfrm>
            <a:off x="4579560" y="994320"/>
            <a:ext cx="2228760" cy="412200"/>
          </a:xfrm>
          <a:custGeom>
            <a:avLst/>
            <a:gdLst/>
            <a:ahLst/>
            <a:rect l="l" t="t" r="r" b="b"/>
            <a:pathLst>
              <a:path w="2229118" h="412734">
                <a:moveTo>
                  <a:pt x="0" y="0"/>
                </a:moveTo>
                <a:lnTo>
                  <a:pt x="0" y="202063"/>
                </a:lnTo>
                <a:lnTo>
                  <a:pt x="2229118" y="202063"/>
                </a:lnTo>
                <a:lnTo>
                  <a:pt x="2229118" y="412734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3" name="CustomShape 5"/>
          <p:cNvSpPr/>
          <p:nvPr/>
        </p:nvSpPr>
        <p:spPr>
          <a:xfrm>
            <a:off x="720720" y="2410560"/>
            <a:ext cx="607320" cy="3538080"/>
          </a:xfrm>
          <a:custGeom>
            <a:avLst/>
            <a:gdLst/>
            <a:ahLst/>
            <a:rect l="l" t="t" r="r" b="b"/>
            <a:pathLst>
              <a:path w="607797" h="3538593">
                <a:moveTo>
                  <a:pt x="0" y="0"/>
                </a:moveTo>
                <a:lnTo>
                  <a:pt x="0" y="3538593"/>
                </a:lnTo>
                <a:lnTo>
                  <a:pt x="607797" y="353859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4" name="CustomShape 6"/>
          <p:cNvSpPr/>
          <p:nvPr/>
        </p:nvSpPr>
        <p:spPr>
          <a:xfrm>
            <a:off x="720720" y="2410560"/>
            <a:ext cx="607320" cy="2183760"/>
          </a:xfrm>
          <a:custGeom>
            <a:avLst/>
            <a:gdLst/>
            <a:ahLst/>
            <a:rect l="l" t="t" r="r" b="b"/>
            <a:pathLst>
              <a:path w="607797" h="2184165">
                <a:moveTo>
                  <a:pt x="0" y="0"/>
                </a:moveTo>
                <a:lnTo>
                  <a:pt x="0" y="2184165"/>
                </a:lnTo>
                <a:lnTo>
                  <a:pt x="607797" y="2184165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5" name="CustomShape 7"/>
          <p:cNvSpPr/>
          <p:nvPr/>
        </p:nvSpPr>
        <p:spPr>
          <a:xfrm>
            <a:off x="720720" y="2410560"/>
            <a:ext cx="607320" cy="840960"/>
          </a:xfrm>
          <a:custGeom>
            <a:avLst/>
            <a:gdLst/>
            <a:ahLst/>
            <a:rect l="l" t="t" r="r" b="b"/>
            <a:pathLst>
              <a:path w="607797" h="841283">
                <a:moveTo>
                  <a:pt x="0" y="0"/>
                </a:moveTo>
                <a:lnTo>
                  <a:pt x="0" y="841283"/>
                </a:lnTo>
                <a:lnTo>
                  <a:pt x="607797" y="84128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6" name="CustomShape 8"/>
          <p:cNvSpPr/>
          <p:nvPr/>
        </p:nvSpPr>
        <p:spPr>
          <a:xfrm>
            <a:off x="2341800" y="994320"/>
            <a:ext cx="2237400" cy="412200"/>
          </a:xfrm>
          <a:custGeom>
            <a:avLst/>
            <a:gdLst/>
            <a:ahLst/>
            <a:rect l="l" t="t" r="r" b="b"/>
            <a:pathLst>
              <a:path w="2237906" h="412734">
                <a:moveTo>
                  <a:pt x="2237906" y="0"/>
                </a:moveTo>
                <a:lnTo>
                  <a:pt x="2237906" y="202063"/>
                </a:lnTo>
                <a:lnTo>
                  <a:pt x="0" y="202063"/>
                </a:lnTo>
                <a:lnTo>
                  <a:pt x="0" y="412734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07" name="CustomShape 9"/>
          <p:cNvSpPr/>
          <p:nvPr/>
        </p:nvSpPr>
        <p:spPr>
          <a:xfrm>
            <a:off x="3576240" y="-8640"/>
            <a:ext cx="2005920" cy="1002960"/>
          </a:xfrm>
          <a:prstGeom prst="rect">
            <a:avLst/>
          </a:prstGeom>
          <a:solidFill>
            <a:srgbClr val="00b050"/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Собственные доходы,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100,2 млн.руб.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10"/>
          <p:cNvSpPr/>
          <p:nvPr/>
        </p:nvSpPr>
        <p:spPr>
          <a:xfrm>
            <a:off x="315720" y="1407240"/>
            <a:ext cx="4051800" cy="10029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Налоговые поступления,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74,4 млн.руб., 74%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11"/>
          <p:cNvSpPr/>
          <p:nvPr/>
        </p:nvSpPr>
        <p:spPr>
          <a:xfrm>
            <a:off x="1328760" y="2831760"/>
            <a:ext cx="2911680" cy="839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Налог на доходы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физических лиц,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53,7 млн.руб., 54%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2"/>
          <p:cNvSpPr/>
          <p:nvPr/>
        </p:nvSpPr>
        <p:spPr>
          <a:xfrm>
            <a:off x="1328760" y="4092840"/>
            <a:ext cx="2889720" cy="1002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Налог на имущество физических лиц,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4 млн.руб., 4%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13"/>
          <p:cNvSpPr/>
          <p:nvPr/>
        </p:nvSpPr>
        <p:spPr>
          <a:xfrm>
            <a:off x="1328760" y="5517360"/>
            <a:ext cx="2859840" cy="862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Земельный налог,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15 млн.руб., 15%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14"/>
          <p:cNvSpPr/>
          <p:nvPr/>
        </p:nvSpPr>
        <p:spPr>
          <a:xfrm>
            <a:off x="4789080" y="1407240"/>
            <a:ext cx="4039200" cy="10029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Неналоговые поступления,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25,8 млн.руб., 26%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15"/>
          <p:cNvSpPr/>
          <p:nvPr/>
        </p:nvSpPr>
        <p:spPr>
          <a:xfrm>
            <a:off x="5798880" y="2831760"/>
            <a:ext cx="2896560" cy="819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Доходы от использования мун. имущества,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22 млн.руб., 22%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16"/>
          <p:cNvSpPr/>
          <p:nvPr/>
        </p:nvSpPr>
        <p:spPr>
          <a:xfrm>
            <a:off x="5798880" y="4073040"/>
            <a:ext cx="2904480" cy="1002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Доходы от продажи активов,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 млн.руб., 1%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17"/>
          <p:cNvSpPr/>
          <p:nvPr/>
        </p:nvSpPr>
        <p:spPr>
          <a:xfrm>
            <a:off x="5798880" y="5497560"/>
            <a:ext cx="2892600" cy="8643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Штрафы, санкции,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2 млн.руб., 2%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7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82" dur="1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85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90" dur="1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93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98" dur="1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01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06" dur="1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09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14" dur="1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17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22" dur="1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25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0" dur="1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3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38" dur="1000"/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41" dur="1000"/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98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2" dur="indefinite" restart="never" nodeType="tmRoot">
          <p:childTnLst>
            <p:seq>
              <p:cTn id="1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6181</TotalTime>
  <Application>LibreOffice/5.1.2.2$Windows_x86 LibreOffice_project/d3bf12ecb743fc0d20e0be0c58ca359301eb705f</Application>
  <Words>1894</Words>
  <Paragraphs>250</Paragraphs>
  <Company>Melkosoft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2015-02-17T00:47:57Z</dcterms:created>
  <dc:creator>Надежда</dc:creator>
  <dc:description/>
  <dc:language>ru-RU</dc:language>
  <cp:lastModifiedBy/>
  <dcterms:modified xsi:type="dcterms:W3CDTF">2017-03-03T00:08:08Z</dcterms:modified>
  <cp:revision>156</cp:revision>
  <dc:subject/>
  <dc:title>Муниципальное образование «Железногорск-Илимское городское поселение»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Melkosoft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1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38</vt:i4>
  </property>
</Properties>
</file>